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317" r:id="rId4"/>
    <p:sldId id="285" r:id="rId5"/>
    <p:sldId id="288" r:id="rId6"/>
    <p:sldId id="289" r:id="rId7"/>
    <p:sldId id="315" r:id="rId8"/>
    <p:sldId id="312" r:id="rId9"/>
    <p:sldId id="314" r:id="rId10"/>
    <p:sldId id="319" r:id="rId11"/>
    <p:sldId id="320" r:id="rId12"/>
    <p:sldId id="318" r:id="rId13"/>
    <p:sldId id="286" r:id="rId14"/>
    <p:sldId id="287" r:id="rId15"/>
    <p:sldId id="310" r:id="rId16"/>
    <p:sldId id="311" r:id="rId17"/>
    <p:sldId id="316" r:id="rId18"/>
    <p:sldId id="290" r:id="rId19"/>
    <p:sldId id="291" r:id="rId20"/>
    <p:sldId id="292" r:id="rId21"/>
    <p:sldId id="294" r:id="rId22"/>
    <p:sldId id="295" r:id="rId23"/>
    <p:sldId id="296" r:id="rId24"/>
    <p:sldId id="297" r:id="rId25"/>
    <p:sldId id="305" r:id="rId26"/>
    <p:sldId id="298" r:id="rId27"/>
    <p:sldId id="299" r:id="rId28"/>
    <p:sldId id="300" r:id="rId29"/>
    <p:sldId id="301" r:id="rId30"/>
    <p:sldId id="302" r:id="rId31"/>
    <p:sldId id="303" r:id="rId32"/>
    <p:sldId id="306" r:id="rId33"/>
    <p:sldId id="307" r:id="rId34"/>
    <p:sldId id="308" r:id="rId35"/>
    <p:sldId id="309" r:id="rId36"/>
    <p:sldId id="313"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1" autoAdjust="0"/>
    <p:restoredTop sz="94660"/>
  </p:normalViewPr>
  <p:slideViewPr>
    <p:cSldViewPr snapToGrid="0">
      <p:cViewPr varScale="1">
        <p:scale>
          <a:sx n="115" d="100"/>
          <a:sy n="115" d="100"/>
        </p:scale>
        <p:origin x="25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pl-PL"/>
              <a:t>Kliknij, aby edytować styl</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6/13/2024</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ncho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pl-PL"/>
              <a:t>Kliknij, aby edytować styl</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48A87A34-81AB-432B-8DAE-1953F412C126}" type="datetimeFigureOut">
              <a:rPr lang="en-US" dirty="0"/>
              <a:t>6/13/2024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pl-PL"/>
              <a:t>Kliknij, aby edytować styl</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pl-PL"/>
              <a:t>Kliknij, aby edytować styl</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1447191" y="2824269"/>
            <a:ext cx="4645152" cy="2644457"/>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6412362" y="2821491"/>
            <a:ext cx="4645152" cy="2637371"/>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6/13/2024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6/13/2024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pl-PL"/>
              <a:t>Kliknij, aby edytować styl</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48A87A34-81AB-432B-8DAE-1953F412C126}" type="datetimeFigureOut">
              <a:rPr lang="en-US" dirty="0"/>
              <a:t>6/13/2024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pl-PL"/>
              <a:t>Kliknij, aby edytować styl</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6/13/2024</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pl-PL"/>
              <a:t>Kliknij, aby edytować styl</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pl-PL"/>
              <a:t>Kliknij, aby edytować styl</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6/13/2024</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prawo.vulcan.edu.pl/przegdok.asp?qdatprz=13-06-2024&amp;qplikid=4384#P4384A3"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sip.lex.pl/#/document/68636690?unitId=art(9)ust(1)&amp;cm=DOCUMENT" TargetMode="External"/><Relationship Id="rId2" Type="http://schemas.openxmlformats.org/officeDocument/2006/relationships/hyperlink" Target="https://sip.lex.pl/#/document/16798613?unitId=art(51)&amp;cm=DOCUMENT" TargetMode="External"/><Relationship Id="rId1" Type="http://schemas.openxmlformats.org/officeDocument/2006/relationships/slideLayout" Target="../slideLayouts/slideLayout2.xml"/><Relationship Id="rId4" Type="http://schemas.openxmlformats.org/officeDocument/2006/relationships/hyperlink" Target="https://sip.lex.pl/#/document/18558680?unitId=art(30(a))&amp;cm=DOCUMENT" TargetMode="External"/></Relationships>
</file>

<file path=ppt/slides/_rels/slide17.xml.rels><?xml version="1.0" encoding="UTF-8" standalone="yes"?>
<Relationships xmlns="http://schemas.openxmlformats.org/package/2006/relationships"><Relationship Id="rId2" Type="http://schemas.openxmlformats.org/officeDocument/2006/relationships/hyperlink" Target="https://sip.lex.pl/#/document/18558680?unitId=art(98)ust(2)pkt(2)&amp;cm=DOCUMENT"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4329F6C-59A4-FD57-2272-0B7BAEF0D981}"/>
              </a:ext>
            </a:extLst>
          </p:cNvPr>
          <p:cNvSpPr>
            <a:spLocks noGrp="1"/>
          </p:cNvSpPr>
          <p:nvPr>
            <p:ph type="ctrTitle"/>
          </p:nvPr>
        </p:nvSpPr>
        <p:spPr>
          <a:xfrm>
            <a:off x="2355640" y="920456"/>
            <a:ext cx="8699212" cy="2319306"/>
          </a:xfrm>
        </p:spPr>
        <p:txBody>
          <a:bodyPr>
            <a:noAutofit/>
          </a:bodyPr>
          <a:lstStyle/>
          <a:p>
            <a:r>
              <a:rPr lang="pl-PL" sz="4400" b="1" dirty="0"/>
              <a:t>Wsparcie i wzajemna odpowiedzialność- współpraca szkoły </a:t>
            </a:r>
            <a:r>
              <a:rPr lang="pl-PL" sz="4400" b="1" dirty="0" smtClean="0"/>
              <a:t/>
            </a:r>
            <a:br>
              <a:rPr lang="pl-PL" sz="4400" b="1" dirty="0" smtClean="0"/>
            </a:br>
            <a:r>
              <a:rPr lang="pl-PL" sz="4400" b="1" dirty="0" smtClean="0"/>
              <a:t>i </a:t>
            </a:r>
            <a:r>
              <a:rPr lang="pl-PL" sz="4400" b="1" dirty="0"/>
              <a:t>rodziców</a:t>
            </a:r>
          </a:p>
        </p:txBody>
      </p:sp>
      <p:sp>
        <p:nvSpPr>
          <p:cNvPr id="3" name="Podtytuł 2">
            <a:extLst>
              <a:ext uri="{FF2B5EF4-FFF2-40B4-BE49-F238E27FC236}">
                <a16:creationId xmlns:a16="http://schemas.microsoft.com/office/drawing/2014/main" id="{4F545D06-4EBD-1386-3020-F2E70DAEBBBC}"/>
              </a:ext>
            </a:extLst>
          </p:cNvPr>
          <p:cNvSpPr>
            <a:spLocks noGrp="1"/>
          </p:cNvSpPr>
          <p:nvPr>
            <p:ph type="subTitle" idx="1"/>
          </p:nvPr>
        </p:nvSpPr>
        <p:spPr/>
        <p:txBody>
          <a:bodyPr>
            <a:normAutofit fontScale="32500" lnSpcReduction="20000"/>
          </a:bodyPr>
          <a:lstStyle/>
          <a:p>
            <a:r>
              <a:rPr lang="pl-PL" b="1" dirty="0"/>
              <a:t>EWA BOŻKO – KOZIKOWSKA </a:t>
            </a:r>
          </a:p>
          <a:p>
            <a:r>
              <a:rPr lang="pl-PL" dirty="0"/>
              <a:t>– radca prawny, MEDIATOR, CZŁONEK RADY </a:t>
            </a:r>
            <a:r>
              <a:rPr lang="pl-PL" dirty="0" err="1"/>
              <a:t>oirp</a:t>
            </a:r>
            <a:r>
              <a:rPr lang="pl-PL" dirty="0"/>
              <a:t>  W Gdańsku, wiceprzewodnicząca komisji ds. edukacji prawnej i pro bono przy </a:t>
            </a:r>
            <a:r>
              <a:rPr lang="pl-PL" dirty="0" err="1"/>
              <a:t>oirp</a:t>
            </a:r>
            <a:r>
              <a:rPr lang="pl-PL" dirty="0"/>
              <a:t> w </a:t>
            </a:r>
            <a:r>
              <a:rPr lang="pl-PL" dirty="0" smtClean="0"/>
              <a:t>gdańsku ; </a:t>
            </a:r>
          </a:p>
          <a:p>
            <a:r>
              <a:rPr lang="pl-PL" b="1" dirty="0" err="1" smtClean="0"/>
              <a:t>patrycja</a:t>
            </a:r>
            <a:r>
              <a:rPr lang="pl-PL" b="1" dirty="0" smtClean="0"/>
              <a:t> Radziwanowska</a:t>
            </a:r>
          </a:p>
          <a:p>
            <a:r>
              <a:rPr lang="pl-PL" dirty="0" smtClean="0"/>
              <a:t>-  radca prawny Wydział Edukacji Urzędu miejskiego w gdańsku</a:t>
            </a:r>
          </a:p>
          <a:p>
            <a:endParaRPr lang="pl-PL" b="1" dirty="0"/>
          </a:p>
        </p:txBody>
      </p:sp>
    </p:spTree>
    <p:extLst>
      <p:ext uri="{BB962C8B-B14F-4D97-AF65-F5344CB8AC3E}">
        <p14:creationId xmlns:p14="http://schemas.microsoft.com/office/powerpoint/2010/main" val="1828347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7FAF419-4DB3-EE8A-0114-71729F162ABF}"/>
              </a:ext>
            </a:extLst>
          </p:cNvPr>
          <p:cNvSpPr>
            <a:spLocks noGrp="1"/>
          </p:cNvSpPr>
          <p:nvPr>
            <p:ph type="title"/>
          </p:nvPr>
        </p:nvSpPr>
        <p:spPr/>
        <p:txBody>
          <a:bodyPr/>
          <a:lstStyle/>
          <a:p>
            <a:r>
              <a:rPr lang="pl-PL" b="1" dirty="0" smtClean="0"/>
              <a:t>Władza rodzicielska</a:t>
            </a:r>
            <a:endParaRPr lang="pl-PL" b="1" dirty="0"/>
          </a:p>
        </p:txBody>
      </p:sp>
      <p:sp>
        <p:nvSpPr>
          <p:cNvPr id="3" name="Symbol zastępczy zawartości 2">
            <a:extLst>
              <a:ext uri="{FF2B5EF4-FFF2-40B4-BE49-F238E27FC236}">
                <a16:creationId xmlns:a16="http://schemas.microsoft.com/office/drawing/2014/main" id="{C158980B-C55B-5977-24D8-6A441DB910EE}"/>
              </a:ext>
            </a:extLst>
          </p:cNvPr>
          <p:cNvSpPr>
            <a:spLocks noGrp="1"/>
          </p:cNvSpPr>
          <p:nvPr>
            <p:ph idx="1"/>
          </p:nvPr>
        </p:nvSpPr>
        <p:spPr>
          <a:xfrm>
            <a:off x="1221971" y="1920240"/>
            <a:ext cx="9832884" cy="4133242"/>
          </a:xfrm>
        </p:spPr>
        <p:txBody>
          <a:bodyPr>
            <a:normAutofit fontScale="85000" lnSpcReduction="10000"/>
          </a:bodyPr>
          <a:lstStyle/>
          <a:p>
            <a:pPr marL="171450" indent="-171450" algn="just">
              <a:lnSpc>
                <a:spcPct val="107000"/>
              </a:lnSpc>
            </a:pPr>
            <a:r>
              <a:rPr lang="pl-PL" dirty="0">
                <a:solidFill>
                  <a:srgbClr val="333333"/>
                </a:solidFill>
                <a:ea typeface="Calibri" panose="020F0502020204030204" pitchFamily="34" charset="0"/>
                <a:cs typeface="Times New Roman" panose="02020603050405020304" pitchFamily="18" charset="0"/>
              </a:rPr>
              <a:t>Na podstawie art. 92 i art. 95 § 1 ustawy Kodeks rodzinny i opiekuńczy </a:t>
            </a:r>
            <a:r>
              <a:rPr lang="pl-PL" b="1" dirty="0">
                <a:solidFill>
                  <a:srgbClr val="333333"/>
                </a:solidFill>
                <a:ea typeface="Calibri" panose="020F0502020204030204" pitchFamily="34" charset="0"/>
                <a:cs typeface="Times New Roman" panose="02020603050405020304" pitchFamily="18" charset="0"/>
              </a:rPr>
              <a:t>dziecko pozostaje aż do pełnoletności pod władzą rodzicielską,</a:t>
            </a:r>
            <a:r>
              <a:rPr lang="pl-PL" dirty="0">
                <a:solidFill>
                  <a:srgbClr val="333333"/>
                </a:solidFill>
                <a:ea typeface="Calibri" panose="020F0502020204030204" pitchFamily="34" charset="0"/>
                <a:cs typeface="Times New Roman" panose="02020603050405020304" pitchFamily="18" charset="0"/>
              </a:rPr>
              <a:t> obejmuje ona;</a:t>
            </a:r>
          </a:p>
          <a:p>
            <a:pPr marL="285750" indent="-285750" algn="just">
              <a:lnSpc>
                <a:spcPct val="107000"/>
              </a:lnSpc>
              <a:spcAft>
                <a:spcPts val="0"/>
              </a:spcAft>
              <a:buFont typeface="Wingdings" panose="05000000000000000000" pitchFamily="2" charset="2"/>
              <a:buChar char="ü"/>
            </a:pPr>
            <a:r>
              <a:rPr lang="pl-PL" dirty="0">
                <a:solidFill>
                  <a:srgbClr val="333333"/>
                </a:solidFill>
                <a:ea typeface="Calibri" panose="020F0502020204030204" pitchFamily="34" charset="0"/>
                <a:cs typeface="Times New Roman" panose="02020603050405020304" pitchFamily="18" charset="0"/>
              </a:rPr>
              <a:t>obowiązek i prawo rodziców do wykonywania pieczy nad osobą i majątkiem dziecka oraz </a:t>
            </a:r>
          </a:p>
          <a:p>
            <a:pPr marL="285750" indent="-285750" algn="just">
              <a:lnSpc>
                <a:spcPct val="107000"/>
              </a:lnSpc>
              <a:spcAft>
                <a:spcPts val="0"/>
              </a:spcAft>
              <a:buFont typeface="Wingdings" panose="05000000000000000000" pitchFamily="2" charset="2"/>
              <a:buChar char="ü"/>
            </a:pPr>
            <a:r>
              <a:rPr lang="pl-PL" dirty="0">
                <a:solidFill>
                  <a:srgbClr val="333333"/>
                </a:solidFill>
                <a:ea typeface="Calibri" panose="020F0502020204030204" pitchFamily="34" charset="0"/>
                <a:cs typeface="Times New Roman" panose="02020603050405020304" pitchFamily="18" charset="0"/>
              </a:rPr>
              <a:t>do wychowania dziecka, z poszanowaniem jego godności i praw. </a:t>
            </a:r>
          </a:p>
          <a:p>
            <a:pPr marL="171450" indent="-171450" algn="just">
              <a:lnSpc>
                <a:spcPct val="107000"/>
              </a:lnSpc>
            </a:pPr>
            <a:r>
              <a:rPr lang="pl-PL" dirty="0">
                <a:solidFill>
                  <a:srgbClr val="333333"/>
                </a:solidFill>
                <a:ea typeface="Calibri" panose="020F0502020204030204" pitchFamily="34" charset="0"/>
                <a:cs typeface="Times New Roman" panose="02020603050405020304" pitchFamily="18" charset="0"/>
              </a:rPr>
              <a:t>Jeżeli władza rodzicielska przysługuje obojgu rodzicom, każde z nich </a:t>
            </a:r>
            <a:r>
              <a:rPr lang="pl-PL" b="1" dirty="0">
                <a:solidFill>
                  <a:srgbClr val="333333"/>
                </a:solidFill>
                <a:ea typeface="Calibri" panose="020F0502020204030204" pitchFamily="34" charset="0"/>
                <a:cs typeface="Times New Roman" panose="02020603050405020304" pitchFamily="18" charset="0"/>
              </a:rPr>
              <a:t>jest obowiązane i uprawnione do jej wykonywania oraz każde z nich </a:t>
            </a:r>
            <a:r>
              <a:rPr lang="pl-PL" b="1" u="sng" dirty="0">
                <a:solidFill>
                  <a:srgbClr val="333333"/>
                </a:solidFill>
                <a:ea typeface="Calibri" panose="020F0502020204030204" pitchFamily="34" charset="0"/>
                <a:cs typeface="Times New Roman" panose="02020603050405020304" pitchFamily="18" charset="0"/>
              </a:rPr>
              <a:t>może działać samodzielnie </a:t>
            </a:r>
            <a:r>
              <a:rPr lang="pl-PL" b="1" dirty="0">
                <a:solidFill>
                  <a:srgbClr val="333333"/>
                </a:solidFill>
                <a:ea typeface="Calibri" panose="020F0502020204030204" pitchFamily="34" charset="0"/>
                <a:cs typeface="Times New Roman" panose="02020603050405020304" pitchFamily="18" charset="0"/>
              </a:rPr>
              <a:t>jako przedstawiciel ustawowy dziecka </a:t>
            </a:r>
            <a:r>
              <a:rPr lang="pl-PL" dirty="0">
                <a:solidFill>
                  <a:srgbClr val="333333"/>
                </a:solidFill>
                <a:ea typeface="Calibri" panose="020F0502020204030204" pitchFamily="34" charset="0"/>
                <a:cs typeface="Times New Roman" panose="02020603050405020304" pitchFamily="18" charset="0"/>
              </a:rPr>
              <a:t>(art. 97 § 1 i art. 98 § 1 </a:t>
            </a:r>
            <a:r>
              <a:rPr lang="pl-PL" dirty="0" err="1">
                <a:solidFill>
                  <a:srgbClr val="333333"/>
                </a:solidFill>
                <a:ea typeface="Calibri" panose="020F0502020204030204" pitchFamily="34" charset="0"/>
                <a:cs typeface="Times New Roman" panose="02020603050405020304" pitchFamily="18" charset="0"/>
              </a:rPr>
              <a:t>k.r.o</a:t>
            </a:r>
            <a:r>
              <a:rPr lang="pl-PL" dirty="0" smtClean="0">
                <a:solidFill>
                  <a:srgbClr val="333333"/>
                </a:solidFill>
                <a:ea typeface="Calibri" panose="020F0502020204030204" pitchFamily="34" charset="0"/>
                <a:cs typeface="Times New Roman" panose="02020603050405020304" pitchFamily="18" charset="0"/>
              </a:rPr>
              <a:t>.).</a:t>
            </a:r>
          </a:p>
          <a:p>
            <a:r>
              <a:rPr lang="pl-PL" dirty="0"/>
              <a:t>Władza rodzicielska powinna być wykonywana tak, jak tego wymaga dobro dziecka i interes </a:t>
            </a:r>
            <a:r>
              <a:rPr lang="pl-PL" dirty="0" smtClean="0"/>
              <a:t>społeczny – art. 95 kro</a:t>
            </a:r>
            <a:endParaRPr lang="pl-PL" dirty="0"/>
          </a:p>
          <a:p>
            <a:r>
              <a:rPr lang="pl-PL" dirty="0" smtClean="0"/>
              <a:t>Rodzice </a:t>
            </a:r>
            <a:r>
              <a:rPr lang="pl-PL" dirty="0"/>
              <a:t>przed powzięciem decyzji w ważniejszych sprawach dotyczących osoby lub majątku dziecka </a:t>
            </a:r>
            <a:r>
              <a:rPr lang="pl-PL" b="1" u="sng" dirty="0"/>
              <a:t>powinni je wysłuchać, jeżeli rozwój umysłowy, stan zdrowia i stopień dojrzałości dziecka na to pozwala, oraz uwzględnić w miarę możliwości jego rozsądne </a:t>
            </a:r>
            <a:r>
              <a:rPr lang="pl-PL" b="1" u="sng" dirty="0" smtClean="0"/>
              <a:t>życzenia</a:t>
            </a:r>
            <a:r>
              <a:rPr lang="pl-PL" dirty="0"/>
              <a:t> </a:t>
            </a:r>
            <a:r>
              <a:rPr lang="pl-PL" dirty="0" smtClean="0"/>
              <a:t>– art. 95 kro</a:t>
            </a:r>
            <a:endParaRPr lang="pl-PL" dirty="0"/>
          </a:p>
          <a:p>
            <a:pPr marL="171450" indent="-171450" algn="just">
              <a:lnSpc>
                <a:spcPct val="107000"/>
              </a:lnSpc>
            </a:pPr>
            <a:endParaRPr lang="pl-PL" dirty="0">
              <a:solidFill>
                <a:srgbClr val="333333"/>
              </a:solidFill>
              <a:ea typeface="Calibri" panose="020F0502020204030204" pitchFamily="34" charset="0"/>
              <a:cs typeface="Times New Roman" panose="02020603050405020304" pitchFamily="18" charset="0"/>
            </a:endParaRPr>
          </a:p>
          <a:p>
            <a:pPr algn="l"/>
            <a:endParaRPr lang="pl-PL" b="0" i="0" dirty="0">
              <a:solidFill>
                <a:srgbClr val="333333"/>
              </a:solidFill>
              <a:effectLst/>
            </a:endParaRPr>
          </a:p>
          <a:p>
            <a:pPr marL="0" indent="0">
              <a:buNone/>
            </a:pPr>
            <a:endParaRPr lang="pl-PL" dirty="0"/>
          </a:p>
        </p:txBody>
      </p:sp>
    </p:spTree>
    <p:extLst>
      <p:ext uri="{BB962C8B-B14F-4D97-AF65-F5344CB8AC3E}">
        <p14:creationId xmlns:p14="http://schemas.microsoft.com/office/powerpoint/2010/main" val="25837126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Zakaz stosowania kar cielesnych</a:t>
            </a:r>
            <a:endParaRPr lang="pl-PL" b="1" dirty="0"/>
          </a:p>
        </p:txBody>
      </p:sp>
      <p:sp>
        <p:nvSpPr>
          <p:cNvPr id="3" name="Symbol zastępczy zawartości 2"/>
          <p:cNvSpPr>
            <a:spLocks noGrp="1"/>
          </p:cNvSpPr>
          <p:nvPr>
            <p:ph idx="1"/>
          </p:nvPr>
        </p:nvSpPr>
        <p:spPr/>
        <p:txBody>
          <a:bodyPr/>
          <a:lstStyle/>
          <a:p>
            <a:r>
              <a:rPr lang="pl-PL" b="1" dirty="0"/>
              <a:t>Art.  96</a:t>
            </a:r>
            <a:r>
              <a:rPr lang="pl-PL" b="1" baseline="30000" dirty="0"/>
              <a:t>1</a:t>
            </a:r>
            <a:r>
              <a:rPr lang="pl-PL" b="1" dirty="0"/>
              <a:t>.  [Zakaz stosowania kar cielesnych</a:t>
            </a:r>
            <a:r>
              <a:rPr lang="pl-PL" b="1" dirty="0" smtClean="0"/>
              <a:t>] kro:</a:t>
            </a:r>
            <a:r>
              <a:rPr lang="pl-PL" b="1" dirty="0"/>
              <a:t> </a:t>
            </a:r>
            <a:r>
              <a:rPr lang="pl-PL" dirty="0" smtClean="0"/>
              <a:t>„Osobom </a:t>
            </a:r>
            <a:r>
              <a:rPr lang="pl-PL" dirty="0"/>
              <a:t>wykonującym władzę rodzicielską oraz sprawującym opiekę lub pieczę nad małoletnim zakazuje się stosowania kar </a:t>
            </a:r>
            <a:r>
              <a:rPr lang="pl-PL" dirty="0" smtClean="0"/>
              <a:t>cielesnych”;</a:t>
            </a:r>
          </a:p>
          <a:p>
            <a:endParaRPr lang="pl-PL" dirty="0"/>
          </a:p>
          <a:p>
            <a:endParaRPr lang="pl-PL" dirty="0"/>
          </a:p>
        </p:txBody>
      </p:sp>
    </p:spTree>
    <p:extLst>
      <p:ext uri="{BB962C8B-B14F-4D97-AF65-F5344CB8AC3E}">
        <p14:creationId xmlns:p14="http://schemas.microsoft.com/office/powerpoint/2010/main" val="273724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u="sng" dirty="0">
                <a:latin typeface="Calibri" panose="020F0502020204030204" pitchFamily="34" charset="0"/>
                <a:ea typeface="Calibri" panose="020F0502020204030204" pitchFamily="34" charset="0"/>
                <a:cs typeface="Times New Roman" panose="02020603050405020304" pitchFamily="18" charset="0"/>
              </a:rPr>
              <a:t>Informowanie na temat funkcjonowania dziecka </a:t>
            </a:r>
            <a:r>
              <a:rPr lang="pl-PL" b="1" u="sng" dirty="0" smtClean="0">
                <a:latin typeface="Calibri" panose="020F0502020204030204" pitchFamily="34" charset="0"/>
                <a:ea typeface="Calibri" panose="020F0502020204030204" pitchFamily="34" charset="0"/>
                <a:cs typeface="Times New Roman" panose="02020603050405020304" pitchFamily="18" charset="0"/>
              </a:rPr>
              <a:t/>
            </a:r>
            <a:br>
              <a:rPr lang="pl-PL" b="1" u="sng" dirty="0" smtClean="0">
                <a:latin typeface="Calibri" panose="020F0502020204030204" pitchFamily="34" charset="0"/>
                <a:ea typeface="Calibri" panose="020F0502020204030204" pitchFamily="34" charset="0"/>
                <a:cs typeface="Times New Roman" panose="02020603050405020304" pitchFamily="18" charset="0"/>
              </a:rPr>
            </a:br>
            <a:r>
              <a:rPr lang="pl-PL" b="1" u="sng" dirty="0" smtClean="0">
                <a:latin typeface="Calibri" panose="020F0502020204030204" pitchFamily="34" charset="0"/>
                <a:ea typeface="Calibri" panose="020F0502020204030204" pitchFamily="34" charset="0"/>
                <a:cs typeface="Times New Roman" panose="02020603050405020304" pitchFamily="18" charset="0"/>
              </a:rPr>
              <a:t>w szkole przez inną osobę niż rodzic</a:t>
            </a:r>
            <a:r>
              <a:rPr lang="pl-PL" sz="1600" b="1" u="sng" dirty="0">
                <a:latin typeface="Calibri" panose="020F0502020204030204" pitchFamily="34" charset="0"/>
                <a:ea typeface="Calibri" panose="020F0502020204030204" pitchFamily="34" charset="0"/>
                <a:cs typeface="Times New Roman" panose="02020603050405020304" pitchFamily="18" charset="0"/>
              </a:rPr>
              <a:t/>
            </a:r>
            <a:br>
              <a:rPr lang="pl-PL" sz="1600" b="1" u="sng" dirty="0">
                <a:latin typeface="Calibri" panose="020F0502020204030204" pitchFamily="34" charset="0"/>
                <a:ea typeface="Calibri" panose="020F0502020204030204" pitchFamily="34" charset="0"/>
                <a:cs typeface="Times New Roman" panose="02020603050405020304" pitchFamily="18" charset="0"/>
              </a:rPr>
            </a:br>
            <a:endParaRPr lang="pl-PL" b="1" dirty="0"/>
          </a:p>
        </p:txBody>
      </p:sp>
      <p:sp>
        <p:nvSpPr>
          <p:cNvPr id="3" name="Symbol zastępczy zawartości 2"/>
          <p:cNvSpPr>
            <a:spLocks noGrp="1"/>
          </p:cNvSpPr>
          <p:nvPr>
            <p:ph idx="1"/>
          </p:nvPr>
        </p:nvSpPr>
        <p:spPr/>
        <p:txBody>
          <a:bodyPr>
            <a:normAutofit lnSpcReduction="10000"/>
          </a:bodyPr>
          <a:lstStyle/>
          <a:p>
            <a:pPr marL="171450" indent="-171450" algn="just">
              <a:lnSpc>
                <a:spcPct val="107000"/>
              </a:lnSpc>
            </a:pPr>
            <a:r>
              <a:rPr lang="pl-PL" dirty="0">
                <a:solidFill>
                  <a:srgbClr val="333333"/>
                </a:solidFill>
                <a:ea typeface="Calibri" panose="020F0502020204030204" pitchFamily="34" charset="0"/>
                <a:cs typeface="Times New Roman" panose="02020603050405020304" pitchFamily="18" charset="0"/>
              </a:rPr>
              <a:t>dopuszczalne jest udzielenie przez rodzica upoważnienia do wykonywania </a:t>
            </a:r>
            <a:r>
              <a:rPr lang="pl-PL" b="1" dirty="0">
                <a:solidFill>
                  <a:srgbClr val="333333"/>
                </a:solidFill>
                <a:ea typeface="Calibri" panose="020F0502020204030204" pitchFamily="34" charset="0"/>
                <a:cs typeface="Times New Roman" panose="02020603050405020304" pitchFamily="18" charset="0"/>
              </a:rPr>
              <a:t>określonych rodzajów czynności innej osobie w drodze pełnomocnictwa</a:t>
            </a:r>
            <a:r>
              <a:rPr lang="pl-PL" dirty="0">
                <a:solidFill>
                  <a:srgbClr val="333333"/>
                </a:solidFill>
                <a:ea typeface="Calibri" panose="020F0502020204030204" pitchFamily="34" charset="0"/>
                <a:cs typeface="Times New Roman" panose="02020603050405020304" pitchFamily="18" charset="0"/>
              </a:rPr>
              <a:t>, o którym mowa w art. 96 ustawy z 23.04.1964 r. - Kodeks cywilny </a:t>
            </a:r>
          </a:p>
          <a:p>
            <a:pPr marL="171450" indent="-171450" algn="just">
              <a:lnSpc>
                <a:spcPct val="107000"/>
              </a:lnSpc>
            </a:pPr>
            <a:r>
              <a:rPr lang="pl-PL" dirty="0">
                <a:solidFill>
                  <a:srgbClr val="333333"/>
                </a:solidFill>
                <a:ea typeface="Calibri" panose="020F0502020204030204" pitchFamily="34" charset="0"/>
                <a:cs typeface="Times New Roman" panose="02020603050405020304" pitchFamily="18" charset="0"/>
              </a:rPr>
              <a:t>rodzic </a:t>
            </a:r>
            <a:r>
              <a:rPr lang="pl-PL" b="1" dirty="0">
                <a:solidFill>
                  <a:srgbClr val="333333"/>
                </a:solidFill>
                <a:ea typeface="Calibri" panose="020F0502020204030204" pitchFamily="34" charset="0"/>
                <a:cs typeface="Times New Roman" panose="02020603050405020304" pitchFamily="18" charset="0"/>
              </a:rPr>
              <a:t>może upoważnić inną osobę </a:t>
            </a:r>
            <a:r>
              <a:rPr lang="pl-PL" dirty="0">
                <a:solidFill>
                  <a:srgbClr val="333333"/>
                </a:solidFill>
                <a:ea typeface="Calibri" panose="020F0502020204030204" pitchFamily="34" charset="0"/>
                <a:cs typeface="Times New Roman" panose="02020603050405020304" pitchFamily="18" charset="0"/>
              </a:rPr>
              <a:t>do kontaktowania się w jego imieniu ze szkołą w sprawach dotyczących ocen, udziału w wywiadówkach, wyjazdów dziecka na wycieczki, składania pism, decydowania o objęciu profilaktyczną opieką zdrowotną, wnioskowania o objęcie pomocą </a:t>
            </a:r>
            <a:r>
              <a:rPr lang="pl-PL" dirty="0" err="1">
                <a:solidFill>
                  <a:srgbClr val="333333"/>
                </a:solidFill>
                <a:ea typeface="Calibri" panose="020F0502020204030204" pitchFamily="34" charset="0"/>
                <a:cs typeface="Times New Roman" panose="02020603050405020304" pitchFamily="18" charset="0"/>
              </a:rPr>
              <a:t>psychologiczno</a:t>
            </a:r>
            <a:r>
              <a:rPr lang="pl-PL" dirty="0">
                <a:solidFill>
                  <a:srgbClr val="333333"/>
                </a:solidFill>
                <a:ea typeface="Calibri" panose="020F0502020204030204" pitchFamily="34" charset="0"/>
                <a:cs typeface="Times New Roman" panose="02020603050405020304" pitchFamily="18" charset="0"/>
              </a:rPr>
              <a:t> – pedagogiczną, czy kształceniem specjalnym, itp.</a:t>
            </a:r>
            <a:r>
              <a:rPr lang="pl-PL" dirty="0">
                <a:solidFill>
                  <a:srgbClr val="333333"/>
                </a:solidFill>
                <a:ea typeface="Times New Roman" panose="02020603050405020304" pitchFamily="18" charset="0"/>
                <a:cs typeface="Times New Roman" panose="02020603050405020304" pitchFamily="18" charset="0"/>
              </a:rPr>
              <a:t> </a:t>
            </a:r>
          </a:p>
          <a:p>
            <a:pPr marL="171450" indent="-171450" algn="just">
              <a:lnSpc>
                <a:spcPct val="107000"/>
              </a:lnSpc>
            </a:pPr>
            <a:r>
              <a:rPr lang="pl-PL" b="1" dirty="0">
                <a:solidFill>
                  <a:srgbClr val="333333"/>
                </a:solidFill>
                <a:ea typeface="Times New Roman" panose="02020603050405020304" pitchFamily="18" charset="0"/>
                <a:cs typeface="Times New Roman" panose="02020603050405020304" pitchFamily="18" charset="0"/>
              </a:rPr>
              <a:t>niedopuszczalne</a:t>
            </a:r>
            <a:r>
              <a:rPr lang="pl-PL" dirty="0">
                <a:solidFill>
                  <a:srgbClr val="333333"/>
                </a:solidFill>
                <a:ea typeface="Times New Roman" panose="02020603050405020304" pitchFamily="18" charset="0"/>
                <a:cs typeface="Times New Roman" panose="02020603050405020304" pitchFamily="18" charset="0"/>
              </a:rPr>
              <a:t> jest przeniesienie na inną osobę ogółu praw i obowiązków wynikających z władzy rodzicielskiej </a:t>
            </a:r>
            <a:r>
              <a:rPr lang="pl-PL" b="1" dirty="0">
                <a:solidFill>
                  <a:srgbClr val="333333"/>
                </a:solidFill>
                <a:ea typeface="Times New Roman" panose="02020603050405020304" pitchFamily="18" charset="0"/>
                <a:cs typeface="Times New Roman" panose="02020603050405020304" pitchFamily="18" charset="0"/>
              </a:rPr>
              <a:t>w zakresie opieki i wychowywania dziecka</a:t>
            </a:r>
            <a:r>
              <a:rPr lang="pl-PL" dirty="0">
                <a:solidFill>
                  <a:srgbClr val="333333"/>
                </a:solidFill>
                <a:ea typeface="Times New Roman" panose="02020603050405020304" pitchFamily="18" charset="0"/>
                <a:cs typeface="Times New Roman" panose="02020603050405020304" pitchFamily="18" charset="0"/>
              </a:rPr>
              <a:t>, (uchwała SN z 13.05.2015 r., III CZP 19/15). </a:t>
            </a:r>
          </a:p>
          <a:p>
            <a:endParaRPr lang="pl-PL" dirty="0"/>
          </a:p>
        </p:txBody>
      </p:sp>
    </p:spTree>
    <p:extLst>
      <p:ext uri="{BB962C8B-B14F-4D97-AF65-F5344CB8AC3E}">
        <p14:creationId xmlns:p14="http://schemas.microsoft.com/office/powerpoint/2010/main" val="4077864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u="sng" dirty="0">
                <a:latin typeface="Calibri" panose="020F0502020204030204" pitchFamily="34" charset="0"/>
                <a:ea typeface="Calibri" panose="020F0502020204030204" pitchFamily="34" charset="0"/>
                <a:cs typeface="Times New Roman" panose="02020603050405020304" pitchFamily="18" charset="0"/>
              </a:rPr>
              <a:t>Czy na wniosku o przyjęcie do </a:t>
            </a:r>
            <a:r>
              <a:rPr lang="pl-PL" b="1" u="sng" dirty="0" smtClean="0">
                <a:latin typeface="Calibri" panose="020F0502020204030204" pitchFamily="34" charset="0"/>
                <a:ea typeface="Calibri" panose="020F0502020204030204" pitchFamily="34" charset="0"/>
                <a:cs typeface="Times New Roman" panose="02020603050405020304" pitchFamily="18" charset="0"/>
              </a:rPr>
              <a:t>przedszkola/szkoły </a:t>
            </a:r>
            <a:r>
              <a:rPr lang="pl-PL" b="1" u="sng" dirty="0">
                <a:latin typeface="Calibri" panose="020F0502020204030204" pitchFamily="34" charset="0"/>
                <a:ea typeface="Calibri" panose="020F0502020204030204" pitchFamily="34" charset="0"/>
                <a:cs typeface="Times New Roman" panose="02020603050405020304" pitchFamily="18" charset="0"/>
              </a:rPr>
              <a:t>wymagany jest podpis obojga rodziców ?</a:t>
            </a:r>
            <a:r>
              <a:rPr lang="pl-PL" sz="1600" u="sng" dirty="0">
                <a:latin typeface="Calibri" panose="020F0502020204030204" pitchFamily="34" charset="0"/>
                <a:ea typeface="Calibri" panose="020F0502020204030204" pitchFamily="34" charset="0"/>
                <a:cs typeface="Times New Roman" panose="02020603050405020304" pitchFamily="18" charset="0"/>
              </a:rPr>
              <a:t/>
            </a:r>
            <a:br>
              <a:rPr lang="pl-PL" sz="1600" u="sng" dirty="0">
                <a:latin typeface="Calibri" panose="020F0502020204030204" pitchFamily="34" charset="0"/>
                <a:ea typeface="Calibri" panose="020F0502020204030204" pitchFamily="34" charset="0"/>
                <a:cs typeface="Times New Roman" panose="02020603050405020304" pitchFamily="18" charset="0"/>
              </a:rPr>
            </a:br>
            <a:endParaRPr lang="pl-PL" dirty="0"/>
          </a:p>
        </p:txBody>
      </p:sp>
      <p:sp>
        <p:nvSpPr>
          <p:cNvPr id="3" name="Symbol zastępczy zawartości 2"/>
          <p:cNvSpPr>
            <a:spLocks noGrp="1"/>
          </p:cNvSpPr>
          <p:nvPr>
            <p:ph idx="1"/>
          </p:nvPr>
        </p:nvSpPr>
        <p:spPr/>
        <p:txBody>
          <a:bodyPr>
            <a:normAutofit fontScale="92500" lnSpcReduction="20000"/>
          </a:bodyPr>
          <a:lstStyle/>
          <a:p>
            <a:pPr algn="just"/>
            <a:r>
              <a:rPr lang="pl-PL" i="1" dirty="0"/>
              <a:t>Art.  97.  [Wykonywanie władzy rodzicielskiej]</a:t>
            </a:r>
          </a:p>
          <a:p>
            <a:pPr algn="just"/>
            <a:r>
              <a:rPr lang="pl-PL" i="1" dirty="0"/>
              <a:t>§  1. Jeżeli władza rodzicielska przysługuje obojgu rodzicom, </a:t>
            </a:r>
            <a:r>
              <a:rPr lang="pl-PL" b="1" i="1" u="sng" dirty="0"/>
              <a:t>każde z nich jest </a:t>
            </a:r>
            <a:r>
              <a:rPr lang="pl-PL" b="1" i="1" u="sng" dirty="0" smtClean="0"/>
              <a:t>obowiązane</a:t>
            </a:r>
            <a:br>
              <a:rPr lang="pl-PL" b="1" i="1" u="sng" dirty="0" smtClean="0"/>
            </a:br>
            <a:r>
              <a:rPr lang="pl-PL" b="1" i="1" u="sng" dirty="0" smtClean="0"/>
              <a:t> </a:t>
            </a:r>
            <a:r>
              <a:rPr lang="pl-PL" b="1" i="1" u="sng" dirty="0"/>
              <a:t>i uprawnione do jej wykonywania.</a:t>
            </a:r>
          </a:p>
          <a:p>
            <a:pPr algn="just"/>
            <a:r>
              <a:rPr lang="pl-PL" i="1" dirty="0"/>
              <a:t>§  2. </a:t>
            </a:r>
            <a:r>
              <a:rPr lang="pl-PL" b="1" i="1" u="sng" dirty="0"/>
              <a:t>Jednakże o istotnych sprawach dziecka rodzice rozstrzygają wspólnie</a:t>
            </a:r>
            <a:r>
              <a:rPr lang="pl-PL" i="1" dirty="0"/>
              <a:t>; w braku porozumienia między nimi rozstrzyga sąd opiekuńczy.</a:t>
            </a:r>
          </a:p>
          <a:p>
            <a:pPr marL="171450" indent="-171450" algn="just">
              <a:lnSpc>
                <a:spcPct val="107000"/>
              </a:lnSpc>
            </a:pPr>
            <a:r>
              <a:rPr lang="pl-PL" dirty="0" smtClean="0">
                <a:solidFill>
                  <a:srgbClr val="333333"/>
                </a:solidFill>
                <a:ea typeface="Calibri" panose="020F0502020204030204" pitchFamily="34" charset="0"/>
                <a:cs typeface="Times New Roman" panose="02020603050405020304" pitchFamily="18" charset="0"/>
              </a:rPr>
              <a:t>co do zasady potrzebny jest podpis obojga rodziców/opiekunów prawnych – istotna sprawa</a:t>
            </a:r>
            <a:endParaRPr lang="pl-PL" dirty="0">
              <a:solidFill>
                <a:srgbClr val="333333"/>
              </a:solidFill>
              <a:ea typeface="Calibri" panose="020F0502020204030204" pitchFamily="34" charset="0"/>
              <a:cs typeface="Times New Roman" panose="02020603050405020304" pitchFamily="18" charset="0"/>
            </a:endParaRPr>
          </a:p>
          <a:p>
            <a:pPr marL="171450" indent="-171450" algn="just">
              <a:lnSpc>
                <a:spcPct val="107000"/>
              </a:lnSpc>
            </a:pPr>
            <a:r>
              <a:rPr lang="pl-PL" dirty="0"/>
              <a:t>kwestia ustalenia miejsca zamieszkania dziecka, jak i w związku z tym spełniania obowiązku nauki, bez wątpienia jest sprawą ważką i istotną w życiu dziecka,</a:t>
            </a:r>
          </a:p>
          <a:p>
            <a:pPr marL="171450" indent="-171450" algn="just">
              <a:lnSpc>
                <a:spcPct val="107000"/>
              </a:lnSpc>
            </a:pPr>
            <a:r>
              <a:rPr lang="pl-PL" dirty="0" smtClean="0"/>
              <a:t>jeżeli </a:t>
            </a:r>
            <a:r>
              <a:rPr lang="pl-PL" dirty="0"/>
              <a:t>taki spór wystąpi decyzję o wyborze szkoły podejmie sąd opiekuńczy, na podstawie art. 97 § 2 </a:t>
            </a:r>
            <a:r>
              <a:rPr lang="pl-PL" dirty="0" err="1"/>
              <a:t>k.r.o</a:t>
            </a:r>
            <a:r>
              <a:rPr lang="pl-PL" dirty="0"/>
              <a:t>.</a:t>
            </a:r>
          </a:p>
          <a:p>
            <a:endParaRPr lang="pl-PL" dirty="0"/>
          </a:p>
        </p:txBody>
      </p:sp>
    </p:spTree>
    <p:extLst>
      <p:ext uri="{BB962C8B-B14F-4D97-AF65-F5344CB8AC3E}">
        <p14:creationId xmlns:p14="http://schemas.microsoft.com/office/powerpoint/2010/main" val="3967995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587731" y="407325"/>
            <a:ext cx="9467123" cy="1122218"/>
          </a:xfrm>
        </p:spPr>
        <p:txBody>
          <a:bodyPr>
            <a:normAutofit fontScale="90000"/>
          </a:bodyPr>
          <a:lstStyle/>
          <a:p>
            <a:r>
              <a:rPr lang="pl-PL" b="1" u="sng" dirty="0" smtClean="0">
                <a:latin typeface="Calibri" panose="020F0502020204030204" pitchFamily="34" charset="0"/>
                <a:ea typeface="Calibri" panose="020F0502020204030204" pitchFamily="34" charset="0"/>
                <a:cs typeface="Times New Roman" panose="02020603050405020304" pitchFamily="18" charset="0"/>
              </a:rPr>
              <a:t>c.d. - Czy </a:t>
            </a:r>
            <a:r>
              <a:rPr lang="pl-PL" b="1" u="sng" dirty="0">
                <a:latin typeface="Calibri" panose="020F0502020204030204" pitchFamily="34" charset="0"/>
                <a:ea typeface="Calibri" panose="020F0502020204030204" pitchFamily="34" charset="0"/>
                <a:cs typeface="Times New Roman" panose="02020603050405020304" pitchFamily="18" charset="0"/>
              </a:rPr>
              <a:t>na wniosku o przyjęcie </a:t>
            </a:r>
            <a:r>
              <a:rPr lang="pl-PL" b="1" u="sng" dirty="0" smtClean="0">
                <a:latin typeface="Calibri" panose="020F0502020204030204" pitchFamily="34" charset="0"/>
                <a:ea typeface="Calibri" panose="020F0502020204030204" pitchFamily="34" charset="0"/>
                <a:cs typeface="Times New Roman" panose="02020603050405020304" pitchFamily="18" charset="0"/>
              </a:rPr>
              <a:t>do przedszkola/szkoły </a:t>
            </a:r>
            <a:r>
              <a:rPr lang="pl-PL" b="1" u="sng" dirty="0">
                <a:latin typeface="Calibri" panose="020F0502020204030204" pitchFamily="34" charset="0"/>
                <a:ea typeface="Calibri" panose="020F0502020204030204" pitchFamily="34" charset="0"/>
                <a:cs typeface="Times New Roman" panose="02020603050405020304" pitchFamily="18" charset="0"/>
              </a:rPr>
              <a:t>wymagany jest podpis obojga </a:t>
            </a:r>
            <a:r>
              <a:rPr lang="pl-PL" b="1" u="sng" dirty="0" smtClean="0">
                <a:latin typeface="Calibri" panose="020F0502020204030204" pitchFamily="34" charset="0"/>
                <a:ea typeface="Calibri" panose="020F0502020204030204" pitchFamily="34" charset="0"/>
                <a:cs typeface="Times New Roman" panose="02020603050405020304" pitchFamily="18" charset="0"/>
              </a:rPr>
              <a:t>rodziców?</a:t>
            </a:r>
            <a:r>
              <a:rPr lang="pl-PL" sz="1600" b="1" u="sng" dirty="0">
                <a:latin typeface="Calibri" panose="020F0502020204030204" pitchFamily="34" charset="0"/>
                <a:ea typeface="Calibri" panose="020F0502020204030204" pitchFamily="34" charset="0"/>
                <a:cs typeface="Times New Roman" panose="02020603050405020304" pitchFamily="18" charset="0"/>
              </a:rPr>
              <a:t/>
            </a:r>
            <a:br>
              <a:rPr lang="pl-PL" sz="1600" b="1" u="sng" dirty="0">
                <a:latin typeface="Calibri" panose="020F0502020204030204" pitchFamily="34" charset="0"/>
                <a:ea typeface="Calibri" panose="020F0502020204030204" pitchFamily="34" charset="0"/>
                <a:cs typeface="Times New Roman" panose="02020603050405020304" pitchFamily="18" charset="0"/>
              </a:rPr>
            </a:br>
            <a:endParaRPr lang="pl-PL" b="1" dirty="0"/>
          </a:p>
        </p:txBody>
      </p:sp>
      <p:sp>
        <p:nvSpPr>
          <p:cNvPr id="3" name="Symbol zastępczy zawartości 2"/>
          <p:cNvSpPr>
            <a:spLocks noGrp="1"/>
          </p:cNvSpPr>
          <p:nvPr>
            <p:ph idx="1"/>
          </p:nvPr>
        </p:nvSpPr>
        <p:spPr/>
        <p:txBody>
          <a:bodyPr>
            <a:normAutofit fontScale="92500" lnSpcReduction="20000"/>
          </a:bodyPr>
          <a:lstStyle/>
          <a:p>
            <a:pPr marL="285750" indent="-285750" algn="just"/>
            <a:r>
              <a:rPr lang="pl-PL" dirty="0"/>
              <a:t>dyrektor szkoły nie jest organem uprawnionym do badania zakresu władzy rodzicielskiej rodziców, badania zgodności składanych przez nich oświadczeń, </a:t>
            </a:r>
          </a:p>
          <a:p>
            <a:pPr marL="285750" indent="-285750" algn="just"/>
            <a:r>
              <a:rPr lang="pl-PL" dirty="0"/>
              <a:t>dyrektor szkoły podejmuje tylko decyzje przewidziane prawem, mieszczące się w jego kompetencji,</a:t>
            </a:r>
          </a:p>
          <a:p>
            <a:pPr marL="285750" indent="-285750" algn="just"/>
            <a:r>
              <a:rPr lang="pl-PL" dirty="0"/>
              <a:t>jeżeli do szkoły zapisuje dziecko rodzic o nieograniczonej władzy rodzicielskiej, wówczas jest to działanie skuteczne, </a:t>
            </a:r>
          </a:p>
          <a:p>
            <a:pPr algn="just"/>
            <a:r>
              <a:rPr lang="pl-PL" dirty="0"/>
              <a:t>Dyrektor szkoły nie ma wprawdzie żadnych kompetencji w tej sprawie, ale wydaje się, że kierując się dobrem dziecka </a:t>
            </a:r>
            <a:r>
              <a:rPr lang="pl-PL" b="1" dirty="0"/>
              <a:t>powinien zobowiązać rodziców do ustalenia wspólnego stanowiska w przedmiotowej sprawie, bądź oddania tej sprawy przez rodziców do rozstrzygnięcia przez sąd rodzinny (opiekuńczy).</a:t>
            </a:r>
          </a:p>
          <a:p>
            <a:pPr marL="171450" indent="-171450" algn="just">
              <a:lnSpc>
                <a:spcPct val="107000"/>
              </a:lnSpc>
            </a:pPr>
            <a:endParaRPr lang="pl-PL" dirty="0">
              <a:solidFill>
                <a:srgbClr val="333333"/>
              </a:solidFill>
              <a:ea typeface="Calibri" panose="020F050202020403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1703128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456743" y="230941"/>
            <a:ext cx="9603275" cy="1049235"/>
          </a:xfrm>
        </p:spPr>
        <p:txBody>
          <a:bodyPr>
            <a:normAutofit fontScale="90000"/>
          </a:bodyPr>
          <a:lstStyle/>
          <a:p>
            <a:r>
              <a:rPr lang="pl-PL" b="1" dirty="0" smtClean="0"/>
              <a:t>Czy szkoła dostaje z sądu orzeczenia o ograniczeniu/pozbawieniu władzy rodzicielskiej?</a:t>
            </a:r>
            <a:endParaRPr lang="pl-PL" b="1" dirty="0"/>
          </a:p>
        </p:txBody>
      </p:sp>
      <p:sp>
        <p:nvSpPr>
          <p:cNvPr id="3" name="Symbol zastępczy zawartości 2"/>
          <p:cNvSpPr>
            <a:spLocks noGrp="1"/>
          </p:cNvSpPr>
          <p:nvPr>
            <p:ph idx="1"/>
          </p:nvPr>
        </p:nvSpPr>
        <p:spPr/>
        <p:txBody>
          <a:bodyPr/>
          <a:lstStyle/>
          <a:p>
            <a:r>
              <a:rPr lang="pl-PL" dirty="0" smtClean="0"/>
              <a:t>Szkoła nie dostaje z sądu dokumentów dot. ograniczenia/pozbawienia władzy rodzicielskiej;</a:t>
            </a:r>
          </a:p>
          <a:p>
            <a:r>
              <a:rPr lang="pl-PL" dirty="0" smtClean="0"/>
              <a:t>Rodzic powinien zadbać o to by taki dokument dostarczyć do szkoły – art. 155 prawa oświatowego;</a:t>
            </a:r>
          </a:p>
          <a:p>
            <a:r>
              <a:rPr lang="pl-PL" dirty="0" smtClean="0"/>
              <a:t>Szkoła powinna również być informowana przez rodzica o postanowieniu o kontaktach rodzica z dzieckiem, jak również o orzeczeniach które wydaje sąd karny - </a:t>
            </a:r>
            <a:r>
              <a:rPr lang="pl-PL" dirty="0"/>
              <a:t>– art. 155 prawa </a:t>
            </a:r>
            <a:r>
              <a:rPr lang="pl-PL" dirty="0" smtClean="0"/>
              <a:t>oświatowego</a:t>
            </a:r>
            <a:r>
              <a:rPr lang="pl-PL" dirty="0"/>
              <a:t>.</a:t>
            </a:r>
            <a:r>
              <a:rPr lang="pl-PL" dirty="0" smtClean="0"/>
              <a:t> </a:t>
            </a:r>
          </a:p>
          <a:p>
            <a:endParaRPr lang="pl-PL" dirty="0"/>
          </a:p>
        </p:txBody>
      </p:sp>
    </p:spTree>
    <p:extLst>
      <p:ext uri="{BB962C8B-B14F-4D97-AF65-F5344CB8AC3E}">
        <p14:creationId xmlns:p14="http://schemas.microsoft.com/office/powerpoint/2010/main" val="2319413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Pomoc </a:t>
            </a:r>
            <a:r>
              <a:rPr lang="pl-PL" b="1" dirty="0" err="1" smtClean="0"/>
              <a:t>psychologiczno</a:t>
            </a:r>
            <a:r>
              <a:rPr lang="pl-PL" b="1" dirty="0" smtClean="0"/>
              <a:t> - pedagogiczna</a:t>
            </a:r>
            <a:endParaRPr lang="pl-PL" b="1" dirty="0"/>
          </a:p>
        </p:txBody>
      </p:sp>
      <p:sp>
        <p:nvSpPr>
          <p:cNvPr id="3" name="Symbol zastępczy zawartości 2"/>
          <p:cNvSpPr>
            <a:spLocks noGrp="1"/>
          </p:cNvSpPr>
          <p:nvPr>
            <p:ph idx="1"/>
          </p:nvPr>
        </p:nvSpPr>
        <p:spPr/>
        <p:txBody>
          <a:bodyPr/>
          <a:lstStyle/>
          <a:p>
            <a:r>
              <a:rPr lang="pl-PL" dirty="0" smtClean="0"/>
              <a:t>Dobrowolna i nieodpłatna;</a:t>
            </a:r>
          </a:p>
          <a:p>
            <a:r>
              <a:rPr lang="pl-PL" dirty="0"/>
              <a:t> </a:t>
            </a:r>
            <a:r>
              <a:rPr lang="pl-PL" dirty="0" smtClean="0"/>
              <a:t>Pomoc psychologiczno-pedagogiczna </a:t>
            </a:r>
            <a:r>
              <a:rPr lang="pl-PL" dirty="0"/>
              <a:t>jest organizowana i udzielana </a:t>
            </a:r>
            <a:r>
              <a:rPr lang="pl-PL" b="1" u="sng" dirty="0"/>
              <a:t>we współpracy </a:t>
            </a:r>
            <a:r>
              <a:rPr lang="pl-PL" dirty="0" smtClean="0"/>
              <a:t>z rodzicami </a:t>
            </a:r>
            <a:r>
              <a:rPr lang="pl-PL" dirty="0"/>
              <a:t>uczniów</a:t>
            </a:r>
            <a:r>
              <a:rPr lang="pl-PL" dirty="0" smtClean="0"/>
              <a:t>;</a:t>
            </a:r>
          </a:p>
          <a:p>
            <a:r>
              <a:rPr lang="pl-PL" dirty="0" smtClean="0"/>
              <a:t>Może być udzielona </a:t>
            </a:r>
            <a:r>
              <a:rPr lang="pl-PL" b="1" u="sng" dirty="0" smtClean="0"/>
              <a:t>z inicjatywy rodzica</a:t>
            </a:r>
            <a:r>
              <a:rPr lang="pl-PL" dirty="0" smtClean="0"/>
              <a:t>;</a:t>
            </a:r>
          </a:p>
          <a:p>
            <a:r>
              <a:rPr lang="pl-PL" dirty="0"/>
              <a:t> W </a:t>
            </a:r>
            <a:r>
              <a:rPr lang="pl-PL" u="sng" dirty="0">
                <a:hlinkClick r:id="rId2"/>
              </a:rPr>
              <a:t>przedszkolu</a:t>
            </a:r>
            <a:r>
              <a:rPr lang="pl-PL" dirty="0"/>
              <a:t>, szkole i </a:t>
            </a:r>
            <a:r>
              <a:rPr lang="pl-PL" u="sng" dirty="0">
                <a:hlinkClick r:id="rId2"/>
              </a:rPr>
              <a:t>placówce</a:t>
            </a:r>
            <a:r>
              <a:rPr lang="pl-PL" dirty="0"/>
              <a:t> pomoc psychologiczno-pedagogiczna jest udzielana rodzicom uczniów i nauczycielom w formie porad, konsultacji, warsztatów i szkoleń.</a:t>
            </a:r>
          </a:p>
          <a:p>
            <a:pPr marL="0" indent="0">
              <a:buNone/>
            </a:pPr>
            <a:endParaRPr lang="pl-PL" dirty="0" smtClean="0"/>
          </a:p>
          <a:p>
            <a:endParaRPr lang="pl-PL" dirty="0"/>
          </a:p>
        </p:txBody>
      </p:sp>
    </p:spTree>
    <p:extLst>
      <p:ext uri="{BB962C8B-B14F-4D97-AF65-F5344CB8AC3E}">
        <p14:creationId xmlns:p14="http://schemas.microsoft.com/office/powerpoint/2010/main" val="1147203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529542" y="457201"/>
            <a:ext cx="9525312" cy="822960"/>
          </a:xfrm>
        </p:spPr>
        <p:txBody>
          <a:bodyPr>
            <a:normAutofit fontScale="90000"/>
          </a:bodyPr>
          <a:lstStyle/>
          <a:p>
            <a:r>
              <a:rPr lang="pl-PL" b="1" dirty="0"/>
              <a:t>Czy uczniowi może być udzielana pomoc </a:t>
            </a:r>
            <a:r>
              <a:rPr lang="pl-PL" b="1" dirty="0" smtClean="0"/>
              <a:t>psychologiczno-pedagogiczna </a:t>
            </a:r>
            <a:r>
              <a:rPr lang="pl-PL" b="1" dirty="0"/>
              <a:t>w szkole bez zgody rodzica?</a:t>
            </a:r>
          </a:p>
        </p:txBody>
      </p:sp>
      <p:sp>
        <p:nvSpPr>
          <p:cNvPr id="3" name="Symbol zastępczy zawartości 2"/>
          <p:cNvSpPr>
            <a:spLocks noGrp="1"/>
          </p:cNvSpPr>
          <p:nvPr>
            <p:ph idx="1"/>
          </p:nvPr>
        </p:nvSpPr>
        <p:spPr/>
        <p:txBody>
          <a:bodyPr>
            <a:normAutofit fontScale="92500" lnSpcReduction="10000"/>
          </a:bodyPr>
          <a:lstStyle/>
          <a:p>
            <a:r>
              <a:rPr lang="pl-PL" dirty="0"/>
              <a:t>Pomoc psychologiczno-pedagogiczna jest dobrowolna, w związku z tym, </a:t>
            </a:r>
            <a:r>
              <a:rPr lang="pl-PL" b="1" u="sng" dirty="0"/>
              <a:t>rodzice wyrażają zgodę na objęcie ich niepełnoletniego dziecka poradami i konsultacjami </a:t>
            </a:r>
            <a:r>
              <a:rPr lang="pl-PL" dirty="0"/>
              <a:t>prowadzonymi przez specjalistów w ramach tej pomocy. Może to być zgoda wyrażona w formie ustnej lub pisemnej – decyzję w tym zakresie podejmuje </a:t>
            </a:r>
            <a:r>
              <a:rPr lang="pl-PL" dirty="0" smtClean="0"/>
              <a:t>szkoła;</a:t>
            </a:r>
          </a:p>
          <a:p>
            <a:r>
              <a:rPr lang="pl-PL" dirty="0"/>
              <a:t>O samej potrzebie objęcia dziecka pomocą psychologiczno-pedagogiczną informuje się rodziców dziecka (w sposób ustalony w danym przedszkolu/szkole/placówce - może to być informacja ustna lub pisemna). Natomiast o ustalonych dla dziecka formach, okresie udzielania pomocy psychologiczno-pedagogicznej oraz wymiarze godzin, w którym poszczególne formy pomocy będą realizowane, dyrektor przedszkola/szkoły/placówki niezwłocznie informuje pisemnie, w sposób przyjęty w danym przedszkolu/szkole/placówce rodziców dziecka </a:t>
            </a:r>
          </a:p>
        </p:txBody>
      </p:sp>
    </p:spTree>
    <p:extLst>
      <p:ext uri="{BB962C8B-B14F-4D97-AF65-F5344CB8AC3E}">
        <p14:creationId xmlns:p14="http://schemas.microsoft.com/office/powerpoint/2010/main" val="3640430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a:t>Niezbędne dostosowanie programu do indywidualnych potrzeb ucznia</a:t>
            </a:r>
            <a:br>
              <a:rPr lang="pl-PL" b="1" dirty="0"/>
            </a:br>
            <a:endParaRPr lang="pl-PL" dirty="0"/>
          </a:p>
        </p:txBody>
      </p:sp>
      <p:sp>
        <p:nvSpPr>
          <p:cNvPr id="3" name="Symbol zastępczy zawartości 2"/>
          <p:cNvSpPr>
            <a:spLocks noGrp="1"/>
          </p:cNvSpPr>
          <p:nvPr>
            <p:ph idx="1"/>
          </p:nvPr>
        </p:nvSpPr>
        <p:spPr/>
        <p:txBody>
          <a:bodyPr/>
          <a:lstStyle/>
          <a:p>
            <a:r>
              <a:rPr lang="pl-PL" dirty="0"/>
              <a:t>orzeczenie o potrzebie kształcenia specjalnego jest dokumentem opisującym aktualne funkcjonowanie dziecka/ucznia i określającym jego potrzeby w zakresie kształcenia w aktualnej sytuacji</a:t>
            </a:r>
            <a:r>
              <a:rPr lang="pl-PL" dirty="0" smtClean="0"/>
              <a:t>.;</a:t>
            </a:r>
          </a:p>
          <a:p>
            <a:r>
              <a:rPr lang="pl-PL" dirty="0" smtClean="0"/>
              <a:t> </a:t>
            </a:r>
            <a:r>
              <a:rPr lang="pl-PL" dirty="0"/>
              <a:t>z</a:t>
            </a:r>
            <a:r>
              <a:rPr lang="pl-PL" dirty="0" smtClean="0"/>
              <a:t>godnie </a:t>
            </a:r>
            <a:r>
              <a:rPr lang="pl-PL" dirty="0"/>
              <a:t>z art. 127 ust. 3 ustawy Prawo oświatowe, uczniowi objętemu kształceniem specjalnym </a:t>
            </a:r>
            <a:r>
              <a:rPr lang="pl-PL" b="1" u="sng" dirty="0"/>
              <a:t>dostosowuje się odpowiednio program wychowania przedszkolnego i program nauczania</a:t>
            </a:r>
            <a:r>
              <a:rPr lang="pl-PL" dirty="0"/>
              <a:t> do indywidualnych potrzeb rozwojowych i edukacyjnych oraz możliwości psychofizycznych ucznia. </a:t>
            </a:r>
          </a:p>
        </p:txBody>
      </p:sp>
    </p:spTree>
    <p:extLst>
      <p:ext uri="{BB962C8B-B14F-4D97-AF65-F5344CB8AC3E}">
        <p14:creationId xmlns:p14="http://schemas.microsoft.com/office/powerpoint/2010/main" val="2115647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t>Terminy na opracowanie IPET</a:t>
            </a:r>
            <a:br>
              <a:rPr lang="pl-PL" b="1" dirty="0"/>
            </a:br>
            <a:endParaRPr lang="pl-PL" dirty="0"/>
          </a:p>
        </p:txBody>
      </p:sp>
      <p:sp>
        <p:nvSpPr>
          <p:cNvPr id="3" name="Symbol zastępczy zawartości 2"/>
          <p:cNvSpPr>
            <a:spLocks noGrp="1"/>
          </p:cNvSpPr>
          <p:nvPr>
            <p:ph idx="1"/>
          </p:nvPr>
        </p:nvSpPr>
        <p:spPr/>
        <p:txBody>
          <a:bodyPr>
            <a:normAutofit fontScale="85000" lnSpcReduction="10000"/>
          </a:bodyPr>
          <a:lstStyle/>
          <a:p>
            <a:r>
              <a:rPr lang="pl-PL" b="1" dirty="0" smtClean="0"/>
              <a:t>Dostosowanie o którym mowa</a:t>
            </a:r>
            <a:r>
              <a:rPr lang="pl-PL" dirty="0" smtClean="0"/>
              <a:t> </a:t>
            </a:r>
            <a:r>
              <a:rPr lang="pl-PL" dirty="0"/>
              <a:t>następuje na podstawie opracowanego dla ucznia indywidualnego programu </a:t>
            </a:r>
            <a:r>
              <a:rPr lang="pl-PL" dirty="0" smtClean="0"/>
              <a:t>edukacyjno-terapeutycznego (IPET), </a:t>
            </a:r>
            <a:r>
              <a:rPr lang="pl-PL" dirty="0"/>
              <a:t>uwzględniającego zalecenia zawarte w orzeczeniu </a:t>
            </a:r>
            <a:r>
              <a:rPr lang="pl-PL" dirty="0" smtClean="0"/>
              <a:t/>
            </a:r>
            <a:br>
              <a:rPr lang="pl-PL" dirty="0" smtClean="0"/>
            </a:br>
            <a:r>
              <a:rPr lang="pl-PL" dirty="0" smtClean="0"/>
              <a:t>o </a:t>
            </a:r>
            <a:r>
              <a:rPr lang="pl-PL" dirty="0"/>
              <a:t>potrzebie kształcenia specjalnego. Program należy opracować w terminie:</a:t>
            </a:r>
          </a:p>
          <a:p>
            <a:pPr marL="0" indent="0">
              <a:buNone/>
            </a:pPr>
            <a:r>
              <a:rPr lang="pl-PL" dirty="0" smtClean="0"/>
              <a:t>- </a:t>
            </a:r>
            <a:r>
              <a:rPr lang="pl-PL" b="1" dirty="0" smtClean="0"/>
              <a:t>do </a:t>
            </a:r>
            <a:r>
              <a:rPr lang="pl-PL" b="1" dirty="0"/>
              <a:t>30 września roku szkolnego</a:t>
            </a:r>
            <a:r>
              <a:rPr lang="pl-PL" dirty="0"/>
              <a:t>, w którym uczeń rozpoczyna od początku roku szkolnego realizowanie wychowania przedszkolnego albo kształcenie odpowiednio w przedszkolu, oddziale przedszkolnym w szkole podstawowej, innej formie wychowania przedszkolnego, szkole lub ośrodku, albo</a:t>
            </a:r>
          </a:p>
          <a:p>
            <a:pPr marL="0" indent="0">
              <a:buNone/>
            </a:pPr>
            <a:r>
              <a:rPr lang="pl-PL" dirty="0" smtClean="0"/>
              <a:t>- </a:t>
            </a:r>
            <a:r>
              <a:rPr lang="pl-PL" b="1" dirty="0" smtClean="0"/>
              <a:t>30 </a:t>
            </a:r>
            <a:r>
              <a:rPr lang="pl-PL" b="1" dirty="0"/>
              <a:t>dni od dnia złożenia </a:t>
            </a:r>
            <a:r>
              <a:rPr lang="pl-PL" dirty="0"/>
              <a:t>w przedszkolu, oddziale przedszkolnym w szkole podstawowej, innej formie wychowania przedszkolnego, szkole lub ośrodku, orzeczenia o potrzebie kształcenia specjalnego.</a:t>
            </a:r>
          </a:p>
          <a:p>
            <a:endParaRPr lang="pl-PL" dirty="0"/>
          </a:p>
        </p:txBody>
      </p:sp>
    </p:spTree>
    <p:extLst>
      <p:ext uri="{BB962C8B-B14F-4D97-AF65-F5344CB8AC3E}">
        <p14:creationId xmlns:p14="http://schemas.microsoft.com/office/powerpoint/2010/main" val="1564807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a:t>Realizacja zaleceń z orzeczenia o potrzebie kształcenia specjalnego</a:t>
            </a:r>
            <a:br>
              <a:rPr lang="pl-PL" b="1" dirty="0"/>
            </a:br>
            <a:endParaRPr lang="pl-PL" b="1" dirty="0"/>
          </a:p>
        </p:txBody>
      </p:sp>
      <p:sp>
        <p:nvSpPr>
          <p:cNvPr id="3" name="Symbol zastępczy zawartości 2"/>
          <p:cNvSpPr>
            <a:spLocks noGrp="1"/>
          </p:cNvSpPr>
          <p:nvPr>
            <p:ph idx="1"/>
          </p:nvPr>
        </p:nvSpPr>
        <p:spPr/>
        <p:txBody>
          <a:bodyPr>
            <a:normAutofit fontScale="62500" lnSpcReduction="20000"/>
          </a:bodyPr>
          <a:lstStyle/>
          <a:p>
            <a:pPr marL="0" indent="0">
              <a:buNone/>
            </a:pPr>
            <a:r>
              <a:rPr lang="pl-PL" dirty="0"/>
              <a:t>Przedszkola, oddziały przedszkolne w szkołach podstawowych, inne formy wychowania przedszkolnego, szkoły, oddziały i ośrodki zapewniają:</a:t>
            </a:r>
          </a:p>
          <a:p>
            <a:r>
              <a:rPr lang="pl-PL" dirty="0"/>
              <a:t>realizację zaleceń zawartych w orzeczeniu o potrzebie kształcenia specjalnego,</a:t>
            </a:r>
          </a:p>
          <a:p>
            <a:r>
              <a:rPr lang="pl-PL" dirty="0"/>
              <a:t>warunki do nauki, sprzęt specjalistyczny i środki dydaktyczne, odpowiednie ze względu na indywidualne potrzeby rozwojowe i edukacyjne oraz możliwości psychofizyczne uczniów,</a:t>
            </a:r>
          </a:p>
          <a:p>
            <a:r>
              <a:rPr lang="pl-PL" dirty="0"/>
              <a:t>zajęcia specjalistyczne, o których mowa w przepisach wydanych na podstawie art. 47 ust. 1 pkt 5 ustawy Prawo oświatowe,</a:t>
            </a:r>
          </a:p>
          <a:p>
            <a:r>
              <a:rPr lang="pl-PL" dirty="0"/>
              <a:t>inne zajęcia odpowiednie ze względu na indywidualne potrzeby rozwojowe i edukacyjne oraz możliwości psychofizyczne uczniów, w szczególności zajęcia rewalidacyjne, resocjalizacyjne i socjoterapeutyczne,</a:t>
            </a:r>
          </a:p>
          <a:p>
            <a:r>
              <a:rPr lang="pl-PL" dirty="0"/>
              <a:t>integrację uczniów ze środowiskiem rówieśniczym, w tym z uczniami pełnosprawnymi,</a:t>
            </a:r>
          </a:p>
          <a:p>
            <a:r>
              <a:rPr lang="pl-PL" dirty="0"/>
              <a:t>przygotowanie uczniów do samodzielności w życiu dorosłym</a:t>
            </a:r>
          </a:p>
          <a:p>
            <a:pPr marL="0" indent="0">
              <a:buNone/>
            </a:pPr>
            <a:r>
              <a:rPr lang="pl-PL" dirty="0"/>
              <a:t>(§ 5 rozporządzenia MEN z 9 sierpnia 2017 r. w sprawie warunków organizowania kształcenia, wychowania i opieki dla dzieci i młodzieży niepełnosprawnych, niedostosowanych społecznie i zagrożonych niedostosowaniem społecznym).</a:t>
            </a:r>
          </a:p>
          <a:p>
            <a:endParaRPr lang="pl-PL" dirty="0"/>
          </a:p>
        </p:txBody>
      </p:sp>
    </p:spTree>
    <p:extLst>
      <p:ext uri="{BB962C8B-B14F-4D97-AF65-F5344CB8AC3E}">
        <p14:creationId xmlns:p14="http://schemas.microsoft.com/office/powerpoint/2010/main" val="113779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360139" y="654890"/>
            <a:ext cx="9603275" cy="1049235"/>
          </a:xfrm>
        </p:spPr>
        <p:txBody>
          <a:bodyPr>
            <a:normAutofit fontScale="90000"/>
          </a:bodyPr>
          <a:lstStyle/>
          <a:p>
            <a:pPr lvl="0" defTabSz="457200">
              <a:lnSpc>
                <a:spcPct val="107000"/>
              </a:lnSpc>
              <a:spcBef>
                <a:spcPts val="0"/>
              </a:spcBef>
            </a:pPr>
            <a:r>
              <a:rPr lang="pl-PL" sz="2800" b="1" cap="none" dirty="0">
                <a:solidFill>
                  <a:prstClr val="black"/>
                </a:solidFill>
                <a:latin typeface="Calibri" panose="020F0502020204030204" pitchFamily="34" charset="0"/>
                <a:ea typeface="Calibri" panose="020F0502020204030204" pitchFamily="34" charset="0"/>
                <a:cs typeface="Times New Roman" panose="02020603050405020304" pitchFamily="18" charset="0"/>
              </a:rPr>
              <a:t>Zagrożenie dobra dziecka – działania </a:t>
            </a:r>
            <a:r>
              <a:rPr lang="pl-PL" sz="2800" b="1" cap="none"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dyrektora które może podjąć</a:t>
            </a:r>
            <a:r>
              <a:rPr lang="pl-PL" sz="2800" cap="none" dirty="0">
                <a:solidFill>
                  <a:prstClr val="black"/>
                </a:solidFill>
                <a:latin typeface="Calibri" panose="020F0502020204030204" pitchFamily="34" charset="0"/>
                <a:ea typeface="Calibri" panose="020F0502020204030204" pitchFamily="34" charset="0"/>
                <a:cs typeface="Times New Roman" panose="02020603050405020304" pitchFamily="18" charset="0"/>
              </a:rPr>
              <a:t/>
            </a:r>
            <a:br>
              <a:rPr lang="pl-PL" sz="2800" cap="none" dirty="0">
                <a:solidFill>
                  <a:prstClr val="black"/>
                </a:solidFill>
                <a:latin typeface="Calibri" panose="020F0502020204030204" pitchFamily="34" charset="0"/>
                <a:ea typeface="Calibri" panose="020F0502020204030204" pitchFamily="34" charset="0"/>
                <a:cs typeface="Times New Roman" panose="02020603050405020304" pitchFamily="18" charset="0"/>
              </a:rPr>
            </a:br>
            <a:endParaRPr lang="pl-PL" sz="2800" dirty="0"/>
          </a:p>
        </p:txBody>
      </p:sp>
      <p:sp>
        <p:nvSpPr>
          <p:cNvPr id="3" name="Symbol zastępczy zawartości 2"/>
          <p:cNvSpPr>
            <a:spLocks noGrp="1"/>
          </p:cNvSpPr>
          <p:nvPr>
            <p:ph idx="1"/>
          </p:nvPr>
        </p:nvSpPr>
        <p:spPr/>
        <p:txBody>
          <a:bodyPr/>
          <a:lstStyle/>
          <a:p>
            <a:pPr algn="just"/>
            <a:r>
              <a:rPr lang="pl-PL" dirty="0"/>
              <a:t>Art.  572.  [Obowiązek zawiadomienia](KPC)</a:t>
            </a:r>
          </a:p>
          <a:p>
            <a:pPr algn="just"/>
            <a:r>
              <a:rPr lang="pl-PL" dirty="0"/>
              <a:t>§  1. </a:t>
            </a:r>
            <a:r>
              <a:rPr lang="pl-PL" b="1" dirty="0"/>
              <a:t>Każdy,</a:t>
            </a:r>
            <a:r>
              <a:rPr lang="pl-PL" dirty="0"/>
              <a:t> komu znane jest zdarzenie uzasadniające wszczęcie postępowania z urzędu, </a:t>
            </a:r>
            <a:r>
              <a:rPr lang="pl-PL" b="1" dirty="0"/>
              <a:t>obowiązany jest zawiadomić o nim sąd opiekuńczy</a:t>
            </a:r>
            <a:r>
              <a:rPr lang="pl-PL" dirty="0"/>
              <a:t>.</a:t>
            </a:r>
          </a:p>
          <a:p>
            <a:pPr algn="just"/>
            <a:r>
              <a:rPr lang="pl-PL" dirty="0"/>
              <a:t>§  2. Obowiązek wymieniony w § 1 ciąży przede wszystkim na urzędach stanu cywilnego, sądach, prokuratorach, notariuszach, komornikach, organach samorządu i administracji rządowej, organach Policji, </a:t>
            </a:r>
            <a:r>
              <a:rPr lang="pl-PL" b="1" dirty="0"/>
              <a:t>placówkach oświatowych</a:t>
            </a:r>
            <a:r>
              <a:rPr lang="pl-PL" dirty="0"/>
              <a:t>, opiekunach społecznych oraz organizacjach i zakładach zajmujących się opieką nad dziećmi lub osobami psychicznie chorymi.</a:t>
            </a:r>
          </a:p>
          <a:p>
            <a:endParaRPr lang="pl-PL" dirty="0"/>
          </a:p>
        </p:txBody>
      </p:sp>
    </p:spTree>
    <p:extLst>
      <p:ext uri="{BB962C8B-B14F-4D97-AF65-F5344CB8AC3E}">
        <p14:creationId xmlns:p14="http://schemas.microsoft.com/office/powerpoint/2010/main" val="1589322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u="sng" dirty="0">
                <a:latin typeface="Calibri" panose="020F0502020204030204" pitchFamily="34" charset="0"/>
                <a:ea typeface="Calibri" panose="020F0502020204030204" pitchFamily="34" charset="0"/>
                <a:cs typeface="Times New Roman" panose="02020603050405020304" pitchFamily="18" charset="0"/>
              </a:rPr>
              <a:t>Zagrożenie dobra dziecka</a:t>
            </a:r>
            <a:endParaRPr lang="pl-PL" dirty="0"/>
          </a:p>
        </p:txBody>
      </p:sp>
      <p:sp>
        <p:nvSpPr>
          <p:cNvPr id="3" name="Symbol zastępczy zawartości 2"/>
          <p:cNvSpPr>
            <a:spLocks noGrp="1"/>
          </p:cNvSpPr>
          <p:nvPr>
            <p:ph idx="1"/>
          </p:nvPr>
        </p:nvSpPr>
        <p:spPr/>
        <p:txBody>
          <a:bodyPr>
            <a:normAutofit fontScale="77500" lnSpcReduction="20000"/>
          </a:bodyPr>
          <a:lstStyle/>
          <a:p>
            <a:pPr marL="285750" indent="-285750" algn="just"/>
            <a:r>
              <a:rPr lang="pl-PL" b="1" dirty="0"/>
              <a:t>gdy istnieje podejrzenie zagrożenia dobra dziecka</a:t>
            </a:r>
            <a:r>
              <a:rPr lang="pl-PL" dirty="0"/>
              <a:t>, wychowawca lub dyrektor szkoły </a:t>
            </a:r>
            <a:r>
              <a:rPr lang="pl-PL" dirty="0" smtClean="0"/>
              <a:t>może zorganizować </a:t>
            </a:r>
            <a:r>
              <a:rPr lang="pl-PL" dirty="0"/>
              <a:t>spotkanie z rodzicami (opiekunami dziecka) w celu wyjaśnienia sprawy, ustalenia zasad dalszego postępowania oraz poinformowania opiekunów o skutkach negatywnych działań lub zaniechania postępowania wobec dziecka, </a:t>
            </a:r>
          </a:p>
          <a:p>
            <a:pPr marL="285750" indent="-285750" algn="just"/>
            <a:r>
              <a:rPr lang="pl-PL" dirty="0"/>
              <a:t>gdy rodzice lub opiekunowie dziecka, będą uchylać się od spotkania lub nie będą się stosowali do przyjętych wspólnie zasad, </a:t>
            </a:r>
            <a:r>
              <a:rPr lang="pl-PL" b="1" dirty="0"/>
              <a:t>należy zastosować w szczególności art. 572 </a:t>
            </a:r>
            <a:r>
              <a:rPr lang="pl-PL" b="1" dirty="0" err="1"/>
              <a:t>kc</a:t>
            </a:r>
            <a:r>
              <a:rPr lang="pl-PL" b="1" dirty="0"/>
              <a:t>, tj. dokonać zawiadamiania sądu rodzinnego o zdarzeniach uzasadniających wszczęcie postępowania z urzędu poprzez wystąpienie do sądu rodzinnego z wnioskiem o wgląd w sytuację dziecka,</a:t>
            </a:r>
          </a:p>
          <a:p>
            <a:pPr marL="285750" indent="-285750" algn="just"/>
            <a:endParaRPr lang="pl-PL" b="1" dirty="0"/>
          </a:p>
          <a:p>
            <a:pPr marL="285750" indent="-285750" algn="ctr"/>
            <a:r>
              <a:rPr lang="pl-PL" b="1" dirty="0"/>
              <a:t>WAŻNE ! w przypadku podejrzenia popełnienia przestępstwa na szkodę dziecka należy zawiadomić organy ścigania (obowiązek)</a:t>
            </a:r>
            <a:r>
              <a:rPr lang="pl-PL" dirty="0"/>
              <a:t/>
            </a:r>
            <a:br>
              <a:rPr lang="pl-PL" dirty="0"/>
            </a:br>
            <a:endParaRPr lang="pl-PL" dirty="0">
              <a:solidFill>
                <a:srgbClr val="333333"/>
              </a:solidFill>
              <a:ea typeface="Calibri" panose="020F050202020403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1239782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t>Dane o dziecku przekazywane placówce</a:t>
            </a:r>
            <a:endParaRPr lang="pl-PL" dirty="0"/>
          </a:p>
        </p:txBody>
      </p:sp>
      <p:sp>
        <p:nvSpPr>
          <p:cNvPr id="3" name="Symbol zastępczy zawartości 2"/>
          <p:cNvSpPr>
            <a:spLocks noGrp="1"/>
          </p:cNvSpPr>
          <p:nvPr>
            <p:ph idx="1"/>
          </p:nvPr>
        </p:nvSpPr>
        <p:spPr/>
        <p:txBody>
          <a:bodyPr/>
          <a:lstStyle/>
          <a:p>
            <a:r>
              <a:rPr lang="pl-PL" dirty="0" smtClean="0"/>
              <a:t>Art. 155 prawa oświatowego – „</a:t>
            </a:r>
            <a:r>
              <a:rPr lang="pl-PL" dirty="0"/>
              <a:t>W celu zapewnienia dziecku podczas pobytu w publicznym przedszkolu, oddziale przedszkolnym w publicznej szkole podstawowej, publicznej innej formie wychowania przedszkolnego, publicznej szkole i publicznej placówce, o której mowa w art. 2 pkt 8, odpowiedniej opieki, odżywiania oraz metod opiekuńczo-wychowawczych </a:t>
            </a:r>
            <a:r>
              <a:rPr lang="pl-PL" b="1" u="sng" dirty="0"/>
              <a:t>rodzic dziecka przekazuje dyrektorowi przedszkola, szkoły lub placówki uznane przez niego za istotne dane o stanie zdrowia, stosowanej diecie i rozwoju psychofizycznym </a:t>
            </a:r>
            <a:r>
              <a:rPr lang="pl-PL" b="1" u="sng" dirty="0" smtClean="0"/>
              <a:t>dziecka</a:t>
            </a:r>
            <a:r>
              <a:rPr lang="pl-PL" dirty="0" smtClean="0"/>
              <a:t>”.</a:t>
            </a:r>
            <a:endParaRPr lang="pl-PL" dirty="0"/>
          </a:p>
        </p:txBody>
      </p:sp>
    </p:spTree>
    <p:extLst>
      <p:ext uri="{BB962C8B-B14F-4D97-AF65-F5344CB8AC3E}">
        <p14:creationId xmlns:p14="http://schemas.microsoft.com/office/powerpoint/2010/main" val="2653765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PRZEKAZYWANIE DANYCH O DZIECKU SZKOLE a </a:t>
            </a:r>
            <a:r>
              <a:rPr lang="pl-PL" b="1" dirty="0" err="1" smtClean="0"/>
              <a:t>rodo</a:t>
            </a:r>
            <a:r>
              <a:rPr lang="pl-PL" b="1" dirty="0" smtClean="0"/>
              <a:t>?</a:t>
            </a:r>
            <a:endParaRPr lang="pl-PL" b="1" dirty="0"/>
          </a:p>
        </p:txBody>
      </p:sp>
      <p:sp>
        <p:nvSpPr>
          <p:cNvPr id="3" name="Symbol zastępczy zawartości 2"/>
          <p:cNvSpPr>
            <a:spLocks noGrp="1"/>
          </p:cNvSpPr>
          <p:nvPr>
            <p:ph idx="1"/>
          </p:nvPr>
        </p:nvSpPr>
        <p:spPr/>
        <p:txBody>
          <a:bodyPr>
            <a:normAutofit fontScale="92500" lnSpcReduction="10000"/>
          </a:bodyPr>
          <a:lstStyle/>
          <a:p>
            <a:r>
              <a:rPr lang="pl-PL" dirty="0"/>
              <a:t>Zwrot „</a:t>
            </a:r>
            <a:r>
              <a:rPr lang="pl-PL" b="1" dirty="0"/>
              <a:t>uznane przez niego za istotne</a:t>
            </a:r>
            <a:r>
              <a:rPr lang="pl-PL" dirty="0"/>
              <a:t>” oczywiście </a:t>
            </a:r>
            <a:r>
              <a:rPr lang="pl-PL" b="1" dirty="0"/>
              <a:t>odnosi się do rodzica</a:t>
            </a:r>
            <a:r>
              <a:rPr lang="pl-PL" dirty="0"/>
              <a:t>, a nie do dyrektora, który jest adresatem informacji; odmienna wykładnia naruszałaby autonomię informacyjną jednostki zakotwiczoną w </a:t>
            </a:r>
            <a:r>
              <a:rPr lang="pl-PL" dirty="0">
                <a:hlinkClick r:id="rId2"/>
              </a:rPr>
              <a:t>art. 51</a:t>
            </a:r>
            <a:r>
              <a:rPr lang="pl-PL" dirty="0"/>
              <a:t> Konstytucji </a:t>
            </a:r>
            <a:r>
              <a:rPr lang="pl-PL" dirty="0" smtClean="0"/>
              <a:t>RP;</a:t>
            </a:r>
          </a:p>
          <a:p>
            <a:r>
              <a:rPr lang="pl-PL" dirty="0"/>
              <a:t>Należy zauważyć, że znaczenie </a:t>
            </a:r>
            <a:r>
              <a:rPr lang="pl-PL" dirty="0" smtClean="0"/>
              <a:t>przepisu </a:t>
            </a:r>
            <a:r>
              <a:rPr lang="pl-PL" dirty="0"/>
              <a:t>jest niebagatelne, chodzi bowiem o zakres danych, które stanowią – i to praktycznie bez wyjątku – tzw. dane wrażliwe (sensytywne) w rozumieniu </a:t>
            </a:r>
            <a:r>
              <a:rPr lang="pl-PL" dirty="0">
                <a:hlinkClick r:id="rId3"/>
              </a:rPr>
              <a:t>art. 9 ust. 1</a:t>
            </a:r>
            <a:r>
              <a:rPr lang="pl-PL" dirty="0"/>
              <a:t> </a:t>
            </a:r>
            <a:r>
              <a:rPr lang="pl-PL" dirty="0" smtClean="0"/>
              <a:t>RODO - </a:t>
            </a:r>
            <a:r>
              <a:rPr lang="pl-PL" dirty="0"/>
              <a:t>Należy opowiedzieć się za wykładnią wskazującą na możliwość przetwarzania powyższych danych, choć oczywiście z zachowaniem zasad celowości i </a:t>
            </a:r>
            <a:r>
              <a:rPr lang="pl-PL" dirty="0" smtClean="0"/>
              <a:t>minimalizacji -</a:t>
            </a:r>
            <a:r>
              <a:rPr lang="pl-PL" dirty="0"/>
              <a:t> </a:t>
            </a:r>
            <a:r>
              <a:rPr lang="pl-PL" dirty="0">
                <a:hlinkClick r:id="rId4"/>
              </a:rPr>
              <a:t>art. </a:t>
            </a:r>
            <a:r>
              <a:rPr lang="pl-PL" dirty="0" smtClean="0">
                <a:hlinkClick r:id="rId4"/>
              </a:rPr>
              <a:t>30a</a:t>
            </a:r>
            <a:r>
              <a:rPr lang="pl-PL" dirty="0"/>
              <a:t> </a:t>
            </a:r>
            <a:r>
              <a:rPr lang="pl-PL" dirty="0" smtClean="0"/>
              <a:t>prawa oświatowego – podmioty </a:t>
            </a:r>
            <a:r>
              <a:rPr lang="pl-PL" dirty="0"/>
              <a:t>realizujące zadania i obowiązki określone w ustawie przetwarzają dane osobowe w zakresie niezbędnym dla realizacji zadań i obowiązków wynikających z tych przepisów.</a:t>
            </a:r>
          </a:p>
        </p:txBody>
      </p:sp>
    </p:spTree>
    <p:extLst>
      <p:ext uri="{BB962C8B-B14F-4D97-AF65-F5344CB8AC3E}">
        <p14:creationId xmlns:p14="http://schemas.microsoft.com/office/powerpoint/2010/main" val="3135417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Czy szkoła może określić obowiązki rodziców w statucie szkoły?</a:t>
            </a:r>
            <a:endParaRPr lang="pl-PL" b="1" dirty="0"/>
          </a:p>
        </p:txBody>
      </p:sp>
      <p:sp>
        <p:nvSpPr>
          <p:cNvPr id="3" name="Symbol zastępczy zawartości 2"/>
          <p:cNvSpPr>
            <a:spLocks noGrp="1"/>
          </p:cNvSpPr>
          <p:nvPr>
            <p:ph idx="1"/>
          </p:nvPr>
        </p:nvSpPr>
        <p:spPr/>
        <p:txBody>
          <a:bodyPr/>
          <a:lstStyle/>
          <a:p>
            <a:r>
              <a:rPr lang="pl-PL" dirty="0"/>
              <a:t>o</a:t>
            </a:r>
            <a:r>
              <a:rPr lang="pl-PL" dirty="0" smtClean="0"/>
              <a:t>dpowiedzi należy udzielić twierdzącej – art. 98 prawa oświatowego;</a:t>
            </a:r>
          </a:p>
          <a:p>
            <a:r>
              <a:rPr lang="pl-PL" dirty="0"/>
              <a:t>ustawodawca określając zawartość statutu używa terminu w szczególności, oznaczającego, że katalog nie jest zamknięty i może zostać wzbogacony. </a:t>
            </a:r>
            <a:endParaRPr lang="pl-PL" dirty="0" smtClean="0"/>
          </a:p>
          <a:p>
            <a:r>
              <a:rPr lang="pl-PL" dirty="0" smtClean="0"/>
              <a:t>organizację </a:t>
            </a:r>
            <a:r>
              <a:rPr lang="pl-PL" dirty="0"/>
              <a:t>i formy współdziałania szkoły z rodzicami w tym zakresie określać powinien statut szkoły (</a:t>
            </a:r>
            <a:r>
              <a:rPr lang="pl-PL" dirty="0">
                <a:hlinkClick r:id="rId2"/>
              </a:rPr>
              <a:t>art. 98 ust. 2 pkt 2</a:t>
            </a:r>
            <a:r>
              <a:rPr lang="pl-PL" dirty="0"/>
              <a:t> </a:t>
            </a:r>
            <a:r>
              <a:rPr lang="pl-PL" dirty="0" smtClean="0"/>
              <a:t>prawa oświatowego w </a:t>
            </a:r>
            <a:r>
              <a:rPr lang="pl-PL" dirty="0"/>
              <a:t>przypadku szkoły dla dzieci i młodzieży</a:t>
            </a:r>
            <a:r>
              <a:rPr lang="pl-PL" dirty="0" smtClean="0"/>
              <a:t>);</a:t>
            </a:r>
          </a:p>
          <a:p>
            <a:r>
              <a:rPr lang="pl-PL" dirty="0" smtClean="0"/>
              <a:t>usprawiedliwiania</a:t>
            </a:r>
            <a:r>
              <a:rPr lang="pl-PL" dirty="0"/>
              <a:t>, w określonym terminie i formie, nieobecności na zajęciach </a:t>
            </a:r>
            <a:r>
              <a:rPr lang="pl-PL" dirty="0" smtClean="0"/>
              <a:t>edukacyjnych;</a:t>
            </a:r>
          </a:p>
          <a:p>
            <a:endParaRPr lang="pl-PL" dirty="0" smtClean="0"/>
          </a:p>
          <a:p>
            <a:endParaRPr lang="pl-PL" dirty="0"/>
          </a:p>
        </p:txBody>
      </p:sp>
    </p:spTree>
    <p:extLst>
      <p:ext uri="{BB962C8B-B14F-4D97-AF65-F5344CB8AC3E}">
        <p14:creationId xmlns:p14="http://schemas.microsoft.com/office/powerpoint/2010/main" val="397742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smtClean="0"/>
              <a:t>Obowiązki rodziców w kontekście ustawy Prawo oświatowe</a:t>
            </a:r>
            <a:endParaRPr lang="pl-PL" sz="2800" dirty="0"/>
          </a:p>
        </p:txBody>
      </p:sp>
      <p:sp>
        <p:nvSpPr>
          <p:cNvPr id="3" name="Symbol zastępczy zawartości 2"/>
          <p:cNvSpPr>
            <a:spLocks noGrp="1"/>
          </p:cNvSpPr>
          <p:nvPr>
            <p:ph idx="1"/>
          </p:nvPr>
        </p:nvSpPr>
        <p:spPr/>
        <p:txBody>
          <a:bodyPr>
            <a:normAutofit fontScale="85000" lnSpcReduction="10000"/>
          </a:bodyPr>
          <a:lstStyle/>
          <a:p>
            <a:r>
              <a:rPr lang="pl-PL" sz="1800" dirty="0" smtClean="0"/>
              <a:t>Ustawa Prawo oświatowe poza omówionym wcześniej obowiązkiem związanym z udziałem rodziców w tworzeniu obligatoryjnego organu szkoły jakim jest rada rodziców reguluje także tzw. obowiązek szkolny i obowiązek nauki oraz obowiązek rocznego przygotowania przedszkolnego. </a:t>
            </a:r>
          </a:p>
          <a:p>
            <a:r>
              <a:rPr lang="pl-PL" sz="1800" dirty="0" smtClean="0"/>
              <a:t>Z powyższymi ustawowymi obowiązkami wiążą się obowiązki rodziców dzieci. Podmiotami obowiązków są rodzice , jeżeli przysługuje im władza rodzicielska  albo to z rodziców, któremu prawomocnym orzeczeniem sądu rodzinnego przyznano wykonywanie władzy rodzicielskiej nad wspólnymi małoletnimi dziećmi, czy też opiekun prawny dziecka.</a:t>
            </a:r>
          </a:p>
          <a:p>
            <a:r>
              <a:rPr lang="pl-PL" sz="1800" dirty="0" smtClean="0"/>
              <a:t>Obowiązek rocznego przygotowania przedszkolnego , o którym mowa w art. 31ust. 4 prawa oświatowego odnosi się do odbycia przez dziecko w wieku 6 lat rocznego przygotowania przedszkolnego w przedszkolu, oddziale przedszkolnym w szkole podstawowej lub w innej formie wychowania przedszkolnego. </a:t>
            </a:r>
          </a:p>
          <a:p>
            <a:r>
              <a:rPr lang="pl-PL" sz="1800" dirty="0" smtClean="0"/>
              <a:t>Obowiązki rodziców wobec dziecka podlegającego rocznemu przygotowaniu przedszkolnemu określone zostały w art. 33 prawa oświatowego.</a:t>
            </a:r>
            <a:endParaRPr lang="pl-PL" sz="1800" dirty="0"/>
          </a:p>
        </p:txBody>
      </p:sp>
    </p:spTree>
    <p:extLst>
      <p:ext uri="{BB962C8B-B14F-4D97-AF65-F5344CB8AC3E}">
        <p14:creationId xmlns:p14="http://schemas.microsoft.com/office/powerpoint/2010/main" val="1533176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smtClean="0"/>
              <a:t>Obowiązek rocznego przygotowania przedszkolnego</a:t>
            </a:r>
            <a:endParaRPr lang="pl-PL" sz="2800" dirty="0"/>
          </a:p>
        </p:txBody>
      </p:sp>
      <p:sp>
        <p:nvSpPr>
          <p:cNvPr id="3" name="Symbol zastępczy zawartości 2"/>
          <p:cNvSpPr>
            <a:spLocks noGrp="1"/>
          </p:cNvSpPr>
          <p:nvPr>
            <p:ph idx="1"/>
          </p:nvPr>
        </p:nvSpPr>
        <p:spPr/>
        <p:txBody>
          <a:bodyPr>
            <a:normAutofit fontScale="92500" lnSpcReduction="10000"/>
          </a:bodyPr>
          <a:lstStyle/>
          <a:p>
            <a:r>
              <a:rPr lang="pl-PL" sz="1800" dirty="0" smtClean="0"/>
              <a:t>Rodzice dziecka podlegającego obowiązkowi rocznego przygotowania przedszkolnego obowiązani są do:</a:t>
            </a:r>
          </a:p>
          <a:p>
            <a:r>
              <a:rPr lang="pl-PL" sz="1800" dirty="0" smtClean="0"/>
              <a:t>dopełnienia czynności związanych ze zgłoszeniem dziecka do przedszkola, oddziału przedszkolnego w szkole lub innej formy wychowania przedszkolnego;</a:t>
            </a:r>
          </a:p>
          <a:p>
            <a:r>
              <a:rPr lang="pl-PL" sz="1800" dirty="0" smtClean="0"/>
              <a:t>zapewnienia regularnego uczęszczania dziecka na zajęcia;</a:t>
            </a:r>
          </a:p>
          <a:p>
            <a:r>
              <a:rPr lang="pl-PL" sz="1800" dirty="0" smtClean="0"/>
              <a:t>informowania w terminie do dnia 30 września każdego roku, dyrektora szkoły podstawowej , w obwodzie której dziecko mieszka, o realizacji tego obowiązku spełnianego w sposób określony w art. 36 ust. 10;</a:t>
            </a:r>
          </a:p>
          <a:p>
            <a:r>
              <a:rPr lang="pl-PL" sz="1800" dirty="0"/>
              <a:t>z</a:t>
            </a:r>
            <a:r>
              <a:rPr lang="pl-PL" sz="1800" dirty="0" smtClean="0"/>
              <a:t>apewnienia dziecku warunków nauki określonych w zezwoleniu , o którym mowa w art. 37 ust.1 – w przypadku dziecka realizującego obowiązek szkolny poza przedszkolem, oddziałem, lub inną formą wychowania przedszkolnego.   </a:t>
            </a:r>
            <a:endParaRPr lang="pl-PL" sz="1800" dirty="0"/>
          </a:p>
        </p:txBody>
      </p:sp>
    </p:spTree>
    <p:extLst>
      <p:ext uri="{BB962C8B-B14F-4D97-AF65-F5344CB8AC3E}">
        <p14:creationId xmlns:p14="http://schemas.microsoft.com/office/powerpoint/2010/main" val="2392733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smtClean="0"/>
              <a:t>Obowiązek rocznego przygotowania przedszkolnego </a:t>
            </a:r>
            <a:endParaRPr lang="pl-PL" sz="2800" dirty="0"/>
          </a:p>
        </p:txBody>
      </p:sp>
      <p:sp>
        <p:nvSpPr>
          <p:cNvPr id="3" name="Symbol zastępczy zawartości 2"/>
          <p:cNvSpPr>
            <a:spLocks noGrp="1"/>
          </p:cNvSpPr>
          <p:nvPr>
            <p:ph idx="1"/>
          </p:nvPr>
        </p:nvSpPr>
        <p:spPr/>
        <p:txBody>
          <a:bodyPr/>
          <a:lstStyle/>
          <a:p>
            <a:r>
              <a:rPr lang="pl-PL" dirty="0" smtClean="0"/>
              <a:t>Spełnianie obowiązku rocznego przygotowania przedszkolnego podlega kontroli dyrektora szkoły w obwodzie której dziecko mieszka .</a:t>
            </a:r>
          </a:p>
          <a:p>
            <a:r>
              <a:rPr lang="pl-PL" dirty="0" smtClean="0"/>
              <a:t>Obowiązek rocznego przygotowania przedszkolnego rozpoczyna się z początkiem roku szkolnego w roku kalendarzowym w którym dziecko kończy 6 lat.</a:t>
            </a:r>
          </a:p>
          <a:p>
            <a:r>
              <a:rPr lang="pl-PL" dirty="0" smtClean="0"/>
              <a:t>W przypadku dziecka posiadającego orzeczenie o potrzebie kształcenia specjalnego , obowiązek ten rozpoczyna się z początkiem roku szkolnego poprzedzającego rok szkolny w którym dziecko rozpocznie spełnianie obowiązku szkolnego.</a:t>
            </a:r>
          </a:p>
          <a:p>
            <a:r>
              <a:rPr lang="pl-PL" dirty="0" smtClean="0"/>
              <a:t>  </a:t>
            </a:r>
            <a:endParaRPr lang="pl-PL" dirty="0"/>
          </a:p>
        </p:txBody>
      </p:sp>
    </p:spTree>
    <p:extLst>
      <p:ext uri="{BB962C8B-B14F-4D97-AF65-F5344CB8AC3E}">
        <p14:creationId xmlns:p14="http://schemas.microsoft.com/office/powerpoint/2010/main" val="428612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smtClean="0"/>
              <a:t>Obowiązek szkolny</a:t>
            </a:r>
            <a:endParaRPr lang="pl-PL" sz="2800" dirty="0"/>
          </a:p>
        </p:txBody>
      </p:sp>
      <p:sp>
        <p:nvSpPr>
          <p:cNvPr id="3" name="Symbol zastępczy zawartości 2"/>
          <p:cNvSpPr>
            <a:spLocks noGrp="1"/>
          </p:cNvSpPr>
          <p:nvPr>
            <p:ph idx="1"/>
          </p:nvPr>
        </p:nvSpPr>
        <p:spPr/>
        <p:txBody>
          <a:bodyPr>
            <a:normAutofit lnSpcReduction="10000"/>
          </a:bodyPr>
          <a:lstStyle/>
          <a:p>
            <a:r>
              <a:rPr lang="pl-PL" dirty="0" smtClean="0"/>
              <a:t>Obowiązek szkolny uregulowany jest w art. 35 prawa oświatowego. Zgodnie z tym przepisem nauka jest obowiązkowa do ukończenia 18 roku życia. Obowiązek szkolny spełnia się przez uczęszczanie do szkoły podstawowej publicznej lub niepublicznej.</a:t>
            </a:r>
          </a:p>
          <a:p>
            <a:r>
              <a:rPr lang="pl-PL" dirty="0" smtClean="0"/>
              <a:t>Obowiązek szkolny dziecka rozpoczyna się z początkiem roku szkolnego w roku kalendarzowym , w którym dziecko kończy 7 lat oraz trwa do ukończenia szkoły podstawowej nie dłużej niż do ukończenia 18 roku </a:t>
            </a:r>
            <a:r>
              <a:rPr lang="pl-PL" dirty="0"/>
              <a:t>ż</a:t>
            </a:r>
            <a:r>
              <a:rPr lang="pl-PL" dirty="0" smtClean="0"/>
              <a:t>ycia.</a:t>
            </a:r>
          </a:p>
          <a:p>
            <a:r>
              <a:rPr lang="pl-PL" dirty="0" smtClean="0"/>
              <a:t>Na wniosek rodziców naukę w szkole podstawowej może także rozpocząć dziecko, które  w danym roku kalendarzowym kończy 6 lat.  Takie dziecko jest wówczas zwolnione z obowiązku odbycia rocznego przygotowania przedszkolnego.</a:t>
            </a:r>
            <a:endParaRPr lang="pl-PL" dirty="0"/>
          </a:p>
        </p:txBody>
      </p:sp>
    </p:spTree>
    <p:extLst>
      <p:ext uri="{BB962C8B-B14F-4D97-AF65-F5344CB8AC3E}">
        <p14:creationId xmlns:p14="http://schemas.microsoft.com/office/powerpoint/2010/main" val="30709700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smtClean="0"/>
              <a:t>Odroczenie obowiązku szkolnego</a:t>
            </a:r>
            <a:endParaRPr lang="pl-PL" sz="2800" dirty="0"/>
          </a:p>
        </p:txBody>
      </p:sp>
      <p:sp>
        <p:nvSpPr>
          <p:cNvPr id="3" name="Symbol zastępczy zawartości 2"/>
          <p:cNvSpPr>
            <a:spLocks noGrp="1"/>
          </p:cNvSpPr>
          <p:nvPr>
            <p:ph idx="1"/>
          </p:nvPr>
        </p:nvSpPr>
        <p:spPr/>
        <p:txBody>
          <a:bodyPr>
            <a:normAutofit fontScale="77500" lnSpcReduction="20000"/>
          </a:bodyPr>
          <a:lstStyle/>
          <a:p>
            <a:r>
              <a:rPr lang="pl-PL" dirty="0" smtClean="0"/>
              <a:t>Obowiązek szkolny może zostać odroczony ale tylko o jeden rok szkolny. Odroczenie obowiązku może nastąpić na wniosek rodziców złożony do dyrektora publicznej szkoły podstawowej w obwodzie której dziecko mieszka.- art. 36 ust. 4 pr. oświatowego. Do wniosku załącza się opinię z której wynika potrzeba odroczenia spełniania obowiązku szkolnego w danym roku szkolnym , wydaną przez poradnię psychologiczno-pedagogiczną lub poradnie założona zgodnie z art. 168 pr. oświatowego, która zatrudnia pracowników posiadających kwalifikacje określone dla pracowników publicznych poradni psych.-pedagogicznych.</a:t>
            </a:r>
          </a:p>
          <a:p>
            <a:r>
              <a:rPr lang="pl-PL" dirty="0" smtClean="0"/>
              <a:t>Wniosek składa się w roku kalendarzowym , w którym dziecko kończy 7 lat , nie później niż do dnia 31sierpnia. Odroczenie dotyczy roku szkolnego, w którym dziecko ma rozpocząć spełnianie obowiązku szkolnego. –art. 36 ust. 5 pr. oświatowego</a:t>
            </a:r>
          </a:p>
          <a:p>
            <a:r>
              <a:rPr lang="pl-PL" dirty="0" smtClean="0"/>
              <a:t>Dziecko któremu odroczono rozpoczęcie spełniania obowiązku szkolnego kontynuuje przygotowanie przedszkolne  w przedszkolu , oddziale przedszkolnym, lub innej formie wychowania przedszkolnego. </a:t>
            </a:r>
          </a:p>
          <a:p>
            <a:endParaRPr lang="pl-PL" dirty="0"/>
          </a:p>
        </p:txBody>
      </p:sp>
    </p:spTree>
    <p:extLst>
      <p:ext uri="{BB962C8B-B14F-4D97-AF65-F5344CB8AC3E}">
        <p14:creationId xmlns:p14="http://schemas.microsoft.com/office/powerpoint/2010/main" val="30569963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smtClean="0"/>
              <a:t>Obowiązek nauki</a:t>
            </a:r>
            <a:endParaRPr lang="pl-PL" sz="2800" dirty="0"/>
          </a:p>
        </p:txBody>
      </p:sp>
      <p:sp>
        <p:nvSpPr>
          <p:cNvPr id="3" name="Symbol zastępczy zawartości 2"/>
          <p:cNvSpPr>
            <a:spLocks noGrp="1"/>
          </p:cNvSpPr>
          <p:nvPr>
            <p:ph idx="1"/>
          </p:nvPr>
        </p:nvSpPr>
        <p:spPr/>
        <p:txBody>
          <a:bodyPr/>
          <a:lstStyle/>
          <a:p>
            <a:r>
              <a:rPr lang="pl-PL" dirty="0" smtClean="0"/>
              <a:t>Obowiązek nauki dziecko spełnia przez uczęszczanie do publicznej lub niepublicznej szkoły ponadpodstawowej lub poprzez realizowanie przygotowania zawodowego u pracodawcy zgodnie z odrębnymi przepisami. - art.36 ust. 9 pr. oświatowego.</a:t>
            </a:r>
          </a:p>
          <a:p>
            <a:r>
              <a:rPr lang="pl-PL" dirty="0" smtClean="0"/>
              <a:t>Za spełnianie obowiązku rocznego przygotowania przedszkolnego, obowiązku szkolnego lub obowiązku nauki uznaje się także udział dzieci i młodzieży z niepełnosprawnością intelektualną w stopniu głębokim w zajęciach rewalidacyjno-wychowawczych organizowanych zgodnie z przepisami wydanymi na podst. art. 7 ust.3 ustawy z dnia 19 sierpnia 1994r. o ochronie zdrowia psychicznego.</a:t>
            </a:r>
            <a:endParaRPr lang="pl-PL" dirty="0"/>
          </a:p>
        </p:txBody>
      </p:sp>
    </p:spTree>
    <p:extLst>
      <p:ext uri="{BB962C8B-B14F-4D97-AF65-F5344CB8AC3E}">
        <p14:creationId xmlns:p14="http://schemas.microsoft.com/office/powerpoint/2010/main" val="3861167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sz="2800" dirty="0" smtClean="0"/>
              <a:t>Odroczenie spełnienia obowiązku szkolnego dzieci z orzeczeniem o potrzebie kształcenia specjalnego</a:t>
            </a:r>
            <a:endParaRPr lang="pl-PL" sz="2800" dirty="0"/>
          </a:p>
        </p:txBody>
      </p:sp>
      <p:sp>
        <p:nvSpPr>
          <p:cNvPr id="3" name="Symbol zastępczy zawartości 2"/>
          <p:cNvSpPr>
            <a:spLocks noGrp="1"/>
          </p:cNvSpPr>
          <p:nvPr>
            <p:ph idx="1"/>
          </p:nvPr>
        </p:nvSpPr>
        <p:spPr/>
        <p:txBody>
          <a:bodyPr>
            <a:normAutofit fontScale="62500" lnSpcReduction="20000"/>
          </a:bodyPr>
          <a:lstStyle/>
          <a:p>
            <a:pPr marL="0" indent="0">
              <a:buNone/>
            </a:pPr>
            <a:r>
              <a:rPr lang="pl-PL" dirty="0"/>
              <a:t> </a:t>
            </a:r>
            <a:r>
              <a:rPr lang="pl-PL" dirty="0" smtClean="0"/>
              <a:t>Rozpoczęcie  spełnienia obowiązku szkolnego dzieci posiadających orzeczenie o potrzebie kształcenia specjalnego może być odroczone nie dłużej niż do końca roku szkolnego w roku kalendarzowym , w którym dziecko kończy 9 lat. </a:t>
            </a:r>
          </a:p>
          <a:p>
            <a:pPr marL="0" indent="0">
              <a:buNone/>
            </a:pPr>
            <a:r>
              <a:rPr lang="pl-PL" dirty="0" smtClean="0"/>
              <a:t>Odroczenie dotyczy roku szkolnego w którym dziecko ma rozpocząć spełnianie obowiązku szkolnego.</a:t>
            </a:r>
          </a:p>
          <a:p>
            <a:pPr marL="0" indent="0">
              <a:buNone/>
            </a:pPr>
            <a:r>
              <a:rPr lang="pl-PL" dirty="0" smtClean="0"/>
              <a:t>Dyrektor publicznej szkoły podstawowej , w obwodzie której dziecko mieszka , odracza rozpoczęcie spełniania obowiązku szkolnego  w danym roku szkolnym na wniosek rodziców. Wniosek składa się w roku kalendarzowym w którym dziecko kończy 7 lat, nie później niż do dnia 31 sierpnia. Taki wniosek można złożyć ponownie w roku kalendarzowym w którym dziecko kończy 8 lat. Do wniosku załącza się orzeczenie o potrzebie kształcenia specjalnego oraz opinię, z której wynika potrzeba odroczenia spełniania przez dziecko obowiązku szkolnego w danym roku szkolnym, wydaną przez publiczną poradnię psychologiczno-pedagogiczną albo taka poradnie założona zgodnie z art.168 pr. oświatowego, która zatrudnia pracowników posiadających kwalifikacje określone dla pracowników publicznych poradni psychologiczno-pedagogicznych.</a:t>
            </a:r>
          </a:p>
          <a:p>
            <a:pPr marL="0" indent="0">
              <a:buNone/>
            </a:pPr>
            <a:r>
              <a:rPr lang="pl-PL" dirty="0" smtClean="0"/>
              <a:t>Jeżeli dziecko uzyskało odroczenie spełniania obowiązku szkolnego, kontynuuje ono przygotowanie przedszkolne w przedszkolu, oddziale przedszkolnym lub innej formie wychowania przedszkolnego, a dziecko posiadające orzeczenie o potrzebie kształcenia specjalnego wydane ze względu na niepełnosprawności sprzężone , z których jedna jest niepełnosprawność intelektualna także  w ośrodku rewalidacyjno-wychowawczym.</a:t>
            </a:r>
            <a:endParaRPr lang="pl-PL" dirty="0"/>
          </a:p>
        </p:txBody>
      </p:sp>
    </p:spTree>
    <p:extLst>
      <p:ext uri="{BB962C8B-B14F-4D97-AF65-F5344CB8AC3E}">
        <p14:creationId xmlns:p14="http://schemas.microsoft.com/office/powerpoint/2010/main" val="42682917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smtClean="0"/>
              <a:t>Edukacja domowa</a:t>
            </a:r>
            <a:endParaRPr lang="pl-PL" sz="2800" dirty="0"/>
          </a:p>
        </p:txBody>
      </p:sp>
      <p:sp>
        <p:nvSpPr>
          <p:cNvPr id="3" name="Symbol zastępczy zawartości 2"/>
          <p:cNvSpPr>
            <a:spLocks noGrp="1"/>
          </p:cNvSpPr>
          <p:nvPr>
            <p:ph idx="1"/>
          </p:nvPr>
        </p:nvSpPr>
        <p:spPr/>
        <p:txBody>
          <a:bodyPr>
            <a:normAutofit lnSpcReduction="10000"/>
          </a:bodyPr>
          <a:lstStyle/>
          <a:p>
            <a:r>
              <a:rPr lang="pl-PL" dirty="0" smtClean="0"/>
              <a:t>Edukacja domowa jest spełnianiem obowiązku rocznego przygotowania przedszkolnego i obowiązku szkolnego poza przedszkolem , oddziałem, inną formą wychowania przedszkolnego, szkołą.-  art.37 pr. oświatowego</a:t>
            </a:r>
          </a:p>
          <a:p>
            <a:r>
              <a:rPr lang="pl-PL" dirty="0" smtClean="0"/>
              <a:t>W przypadku gdy dziecko posiada zezwolenie na edukację domową obowiązkiem rodziców jest zapewnienie dziecku warunków umożliwiających realizację podstawy programowej obowiązującej na danym etapie edukacyjnym oraz umożliwienie dziecku przystępowania w każdym roku szkolnym w którym realizuje obowiązek szkolny lub obowiązek nauki do rocznych egzaminów kwalifikacyjnych </a:t>
            </a:r>
          </a:p>
          <a:p>
            <a:pPr marL="0" indent="0">
              <a:buNone/>
            </a:pPr>
            <a:r>
              <a:rPr lang="pl-PL" dirty="0"/>
              <a:t> </a:t>
            </a:r>
          </a:p>
        </p:txBody>
      </p:sp>
    </p:spTree>
    <p:extLst>
      <p:ext uri="{BB962C8B-B14F-4D97-AF65-F5344CB8AC3E}">
        <p14:creationId xmlns:p14="http://schemas.microsoft.com/office/powerpoint/2010/main" val="457309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smtClean="0"/>
              <a:t>Obowiązki rodziców dziecka podlegającego obowiązkowi szkolnemu i obowiązkowi nauki</a:t>
            </a:r>
            <a:endParaRPr lang="pl-PL" sz="2800" dirty="0"/>
          </a:p>
        </p:txBody>
      </p:sp>
      <p:sp>
        <p:nvSpPr>
          <p:cNvPr id="3" name="Symbol zastępczy zawartości 2"/>
          <p:cNvSpPr>
            <a:spLocks noGrp="1"/>
          </p:cNvSpPr>
          <p:nvPr>
            <p:ph idx="1"/>
          </p:nvPr>
        </p:nvSpPr>
        <p:spPr/>
        <p:txBody>
          <a:bodyPr>
            <a:normAutofit lnSpcReduction="10000"/>
          </a:bodyPr>
          <a:lstStyle/>
          <a:p>
            <a:r>
              <a:rPr lang="pl-PL" dirty="0" smtClean="0"/>
              <a:t>Zgodnie z art. 40 pr. oświatowego rodzice dziecka są zobowiązani do :</a:t>
            </a:r>
          </a:p>
          <a:p>
            <a:r>
              <a:rPr lang="pl-PL" dirty="0" smtClean="0"/>
              <a:t>dopełnienia czynności związanych ze zgłoszeniem dziecka do szkoły;</a:t>
            </a:r>
          </a:p>
          <a:p>
            <a:r>
              <a:rPr lang="pl-PL" dirty="0"/>
              <a:t>z</a:t>
            </a:r>
            <a:r>
              <a:rPr lang="pl-PL" dirty="0" smtClean="0"/>
              <a:t>apewnienia regularnego uczęszczania dziecka na zajęcia szkolne;</a:t>
            </a:r>
          </a:p>
          <a:p>
            <a:r>
              <a:rPr lang="pl-PL" dirty="0"/>
              <a:t>z</a:t>
            </a:r>
            <a:r>
              <a:rPr lang="pl-PL" dirty="0" smtClean="0"/>
              <a:t>apewnienia dziecku warunków umożliwiających przygotowanie się do zajęć;</a:t>
            </a:r>
          </a:p>
          <a:p>
            <a:r>
              <a:rPr lang="pl-PL" dirty="0"/>
              <a:t>i</a:t>
            </a:r>
            <a:r>
              <a:rPr lang="pl-PL" dirty="0" smtClean="0"/>
              <a:t>nformowania , w terminie do dnia 30 września każdego roku dyrektora szkoły podstawowej, w obwodzie której dziecko mieszka o realizacji obowiązku szkolnego spełnianego w sposób określony w art. 36 ust.10 lub 11. (realizacja obowiązku za granicą czy przy przedstawicielstwie dyplomatycznym innego państwa w Polsce)   </a:t>
            </a:r>
            <a:endParaRPr lang="pl-PL" dirty="0"/>
          </a:p>
        </p:txBody>
      </p:sp>
    </p:spTree>
    <p:extLst>
      <p:ext uri="{BB962C8B-B14F-4D97-AF65-F5344CB8AC3E}">
        <p14:creationId xmlns:p14="http://schemas.microsoft.com/office/powerpoint/2010/main" val="10802588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smtClean="0"/>
              <a:t>CD. obowiązków</a:t>
            </a:r>
            <a:endParaRPr lang="pl-PL" sz="2800" dirty="0"/>
          </a:p>
        </p:txBody>
      </p:sp>
      <p:sp>
        <p:nvSpPr>
          <p:cNvPr id="3" name="Symbol zastępczy zawartości 2"/>
          <p:cNvSpPr>
            <a:spLocks noGrp="1"/>
          </p:cNvSpPr>
          <p:nvPr>
            <p:ph idx="1"/>
          </p:nvPr>
        </p:nvSpPr>
        <p:spPr/>
        <p:txBody>
          <a:bodyPr/>
          <a:lstStyle/>
          <a:p>
            <a:r>
              <a:rPr lang="pl-PL" dirty="0" smtClean="0"/>
              <a:t>Rodzice dziecka podlegającego obowiązkowi nauki , na żądanie wójta (burmistrza, prezydenta miasta) na terenie której dziecko mieszka , są obowiązani informować go o formie spełniania obowiązku nauki prze dziecko i o zmianach w tym zakresie.</a:t>
            </a:r>
          </a:p>
          <a:p>
            <a:r>
              <a:rPr lang="pl-PL" dirty="0" smtClean="0"/>
              <a:t>W przypadku gdy obowiązek szkolny lub obowiązek nauki jest realizowany na podstawie zezwolenia art. 37 ust.1(  edukacja domowa) , rodzice są obowiązani do zapewnienia dziecku warunków nauki określonej w zezwoleniu.( tak brzmi przepis niemniej jednak decyzja o nauczaniu domowym nie zawiera już warunków ,one wynikają z przepisów)</a:t>
            </a:r>
            <a:endParaRPr lang="pl-PL" dirty="0"/>
          </a:p>
        </p:txBody>
      </p:sp>
    </p:spTree>
    <p:extLst>
      <p:ext uri="{BB962C8B-B14F-4D97-AF65-F5344CB8AC3E}">
        <p14:creationId xmlns:p14="http://schemas.microsoft.com/office/powerpoint/2010/main" val="27925907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2800" dirty="0" smtClean="0"/>
              <a:t>Kontrola spełniania obowiązku szkolnego i obowiązku nauki</a:t>
            </a:r>
            <a:endParaRPr lang="pl-PL" sz="2800" dirty="0"/>
          </a:p>
        </p:txBody>
      </p:sp>
      <p:sp>
        <p:nvSpPr>
          <p:cNvPr id="3" name="Symbol zastępczy zawartości 2"/>
          <p:cNvSpPr>
            <a:spLocks noGrp="1"/>
          </p:cNvSpPr>
          <p:nvPr>
            <p:ph idx="1"/>
          </p:nvPr>
        </p:nvSpPr>
        <p:spPr/>
        <p:txBody>
          <a:bodyPr>
            <a:normAutofit fontScale="92500" lnSpcReduction="10000"/>
          </a:bodyPr>
          <a:lstStyle/>
          <a:p>
            <a:r>
              <a:rPr lang="pl-PL" dirty="0" smtClean="0"/>
              <a:t>Kontrola spełniania obowiązku szkolnego i nauki wskazana jest w art. 41 pr. oświatowego.</a:t>
            </a:r>
          </a:p>
          <a:p>
            <a:r>
              <a:rPr lang="pl-PL" dirty="0" smtClean="0"/>
              <a:t>Kontrole sprawują dyrektorzy publicznych szkół podstawowych w stosunku do dzieci które zamieszkują w obwodach tych szkół i spełniają obowiązek szkolny, natomiast  obowiązek nauki jest kontrolowany przez gminę w stosunku do młodzieży zamieszkałej na terenie tej gminy.</a:t>
            </a:r>
          </a:p>
          <a:p>
            <a:r>
              <a:rPr lang="pl-PL" dirty="0" smtClean="0"/>
              <a:t>Kontroli podlega wykonywanie obowiązków wskazanych w art. 40 ust.1pkt 1 ust.,2 i 4 pr. oświatowego ( czyli zgłoszenie dziecka do szkoły, forma spełniania obowiązku nauki, realizacja nauczania domowego) oraz współdziałanie z rodzicami w realizacji obowiązków wskazanych w art. 40 ust.1 pkt 3 i ust.3 pr. oświatowego (zapewnienie warunków umożliwiających przygotowanie się do zajęć oraz realizacja nauczania domowego) .</a:t>
            </a:r>
            <a:endParaRPr lang="pl-PL" dirty="0"/>
          </a:p>
        </p:txBody>
      </p:sp>
    </p:spTree>
    <p:extLst>
      <p:ext uri="{BB962C8B-B14F-4D97-AF65-F5344CB8AC3E}">
        <p14:creationId xmlns:p14="http://schemas.microsoft.com/office/powerpoint/2010/main" val="1937941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smtClean="0"/>
              <a:t>cd. Kontroli obowiązków </a:t>
            </a:r>
            <a:endParaRPr lang="pl-PL" sz="2800" dirty="0"/>
          </a:p>
        </p:txBody>
      </p:sp>
      <p:sp>
        <p:nvSpPr>
          <p:cNvPr id="3" name="Symbol zastępczy zawartości 2"/>
          <p:cNvSpPr>
            <a:spLocks noGrp="1"/>
          </p:cNvSpPr>
          <p:nvPr>
            <p:ph idx="1"/>
          </p:nvPr>
        </p:nvSpPr>
        <p:spPr/>
        <p:txBody>
          <a:bodyPr>
            <a:normAutofit fontScale="77500" lnSpcReduction="20000"/>
          </a:bodyPr>
          <a:lstStyle/>
          <a:p>
            <a:r>
              <a:rPr lang="pl-PL" dirty="0" smtClean="0"/>
              <a:t>Wójt (burmistrz, prezydent miasta) przekazuje dyrektorom publicznych szkół podstawowych na obszarze gminy informacje o aktualnym stanie i zmianach w ewidencji  dzieci i młodzieży w wieku 3-18 lat.</a:t>
            </a:r>
            <a:endParaRPr lang="pl-PL" dirty="0"/>
          </a:p>
          <a:p>
            <a:r>
              <a:rPr lang="pl-PL" dirty="0" smtClean="0"/>
              <a:t>Ustawodawca w ustawie prawo oświatowe posługuje się pojęciem zamieszkania. Zamieszkanie rozumiane jest w kontekście art. 26 ustawy Kodeks cywilny zgodnie z którym miejscem zamieszkania dziecka pozostającego pod władza rodzicielską jest miejsce zamieszkania rodziców albo tego z rodziców któremu przysługuje wyłącznie władza rodzicielska lub któremu zostało powierzone wykonywanie władzy rodzicielskiej. Jeżeli władza rodzicielska przysługuje na równi obojgu rodzicom mającym osobne miejsca zamieszkania , miejsce zamieszkania dziecka jest u tego z rodziców , u którego dziecko stale przebywa. Jeżeli dziecko nie przebywa stale u żadnego z rodziców,  jego miejsce zamieszkania określa sąd opiekuńczy. Natomiast zgodnie z art. 27 </a:t>
            </a:r>
            <a:r>
              <a:rPr lang="pl-PL" dirty="0" err="1" smtClean="0"/>
              <a:t>kc</a:t>
            </a:r>
            <a:r>
              <a:rPr lang="pl-PL" dirty="0" smtClean="0"/>
              <a:t> miejscem zamieszkania osoby pozostającej pod opieką jest miejsce zamieszkani opiekuna. </a:t>
            </a:r>
          </a:p>
          <a:p>
            <a:r>
              <a:rPr lang="pl-PL" dirty="0" smtClean="0"/>
              <a:t>Można mieć tylko jedno miejsce zamieszkania – art. 28 </a:t>
            </a:r>
            <a:r>
              <a:rPr lang="pl-PL" dirty="0" err="1" smtClean="0"/>
              <a:t>kc</a:t>
            </a:r>
            <a:r>
              <a:rPr lang="pl-PL" dirty="0" smtClean="0"/>
              <a:t>. </a:t>
            </a:r>
          </a:p>
          <a:p>
            <a:endParaRPr lang="pl-PL" dirty="0" smtClean="0"/>
          </a:p>
          <a:p>
            <a:endParaRPr lang="pl-PL" dirty="0"/>
          </a:p>
        </p:txBody>
      </p:sp>
    </p:spTree>
    <p:extLst>
      <p:ext uri="{BB962C8B-B14F-4D97-AF65-F5344CB8AC3E}">
        <p14:creationId xmlns:p14="http://schemas.microsoft.com/office/powerpoint/2010/main" val="41069697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smtClean="0"/>
              <a:t>Egzekucja obowiązków edukacyjnych</a:t>
            </a:r>
            <a:endParaRPr lang="pl-PL" sz="2800" dirty="0"/>
          </a:p>
        </p:txBody>
      </p:sp>
      <p:sp>
        <p:nvSpPr>
          <p:cNvPr id="3" name="Symbol zastępczy zawartości 2"/>
          <p:cNvSpPr>
            <a:spLocks noGrp="1"/>
          </p:cNvSpPr>
          <p:nvPr>
            <p:ph idx="1"/>
          </p:nvPr>
        </p:nvSpPr>
        <p:spPr/>
        <p:txBody>
          <a:bodyPr>
            <a:normAutofit fontScale="70000" lnSpcReduction="20000"/>
          </a:bodyPr>
          <a:lstStyle/>
          <a:p>
            <a:r>
              <a:rPr lang="pl-PL" dirty="0" smtClean="0"/>
              <a:t>Zgodnie z art. 42 pr. oświatowego niespełnianie obowiązków –rocznego przygotowania przedszkolnego, szkolnego oraz nauki podlega egzekucji w trybie przepisów o postępowaniu egzekucyjnym w administracji.</a:t>
            </a:r>
          </a:p>
          <a:p>
            <a:r>
              <a:rPr lang="pl-PL" dirty="0" smtClean="0"/>
              <a:t>Przez niespełnianie powyższych obowiązków ustawodawca uznaje nieusprawiedliwioną nieobecność w okresie jednego miesiąca na co najmniej 50% dni w przedszkolu, oddziale przedszkolnym, innej formie wychowania przedszkolnego, szkole podstawowej, szkole ponadpodstawowej lub placówce . </a:t>
            </a:r>
          </a:p>
          <a:p>
            <a:r>
              <a:rPr lang="pl-PL" dirty="0" err="1" smtClean="0"/>
              <a:t>Nieusprawiedliwona</a:t>
            </a:r>
            <a:r>
              <a:rPr lang="pl-PL" dirty="0" smtClean="0"/>
              <a:t> absencja dotyczy tylko zajęć obowiązkowych. Dla ustalenia </a:t>
            </a:r>
            <a:r>
              <a:rPr lang="pl-PL" dirty="0" err="1" smtClean="0"/>
              <a:t>nieusprawiedliwonej</a:t>
            </a:r>
            <a:r>
              <a:rPr lang="pl-PL" dirty="0" smtClean="0"/>
              <a:t> absencji nie bierze się pod uwagę zajęć dodatkowych. Pojęcie „</a:t>
            </a:r>
            <a:r>
              <a:rPr lang="pl-PL" dirty="0" err="1" smtClean="0"/>
              <a:t>nieusprawiedliwonej</a:t>
            </a:r>
            <a:r>
              <a:rPr lang="pl-PL" dirty="0" smtClean="0"/>
              <a:t> nieobecności” nie zostało zdefiniowane w ustawie. Pojęcie to tłumaczy się jako nieznajdującą uzasadnienia w okolicznościach ,nieumotywowaną, niesłuszną.  W piśmiennictwie wskazuje się że może chodzić o brak zawiadomienia przez </a:t>
            </a:r>
            <a:r>
              <a:rPr lang="pl-PL" dirty="0" err="1" smtClean="0"/>
              <a:t>rodsziców</a:t>
            </a:r>
            <a:r>
              <a:rPr lang="pl-PL" dirty="0" smtClean="0"/>
              <a:t> o nieobecności dziecka, niezaakceptowanie nieobecności dziecka przez rodziców w postaci braku podpisu pod informacja o nieobecności, braku prośby rodziców o uznanie nieobecności za usprawiedliwioną. Wskazuje się także na istotny powód nieobecności, bowiem np. wskazanie na pomoc rodzicom w prowadzeniu działalności gospodarczej może nie być usprawiedliwioną nieobecnością ucznia. Nie ma tu jednak jasnych i klarownych kryteriów.</a:t>
            </a:r>
          </a:p>
          <a:p>
            <a:endParaRPr lang="pl-PL" dirty="0"/>
          </a:p>
        </p:txBody>
      </p:sp>
    </p:spTree>
    <p:extLst>
      <p:ext uri="{BB962C8B-B14F-4D97-AF65-F5344CB8AC3E}">
        <p14:creationId xmlns:p14="http://schemas.microsoft.com/office/powerpoint/2010/main" val="16734692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smtClean="0"/>
              <a:t>Egzekucja obowiązków edukacyjnych</a:t>
            </a:r>
            <a:endParaRPr lang="pl-PL" sz="2800" dirty="0"/>
          </a:p>
        </p:txBody>
      </p:sp>
      <p:sp>
        <p:nvSpPr>
          <p:cNvPr id="3" name="Symbol zastępczy zawartości 2"/>
          <p:cNvSpPr>
            <a:spLocks noGrp="1"/>
          </p:cNvSpPr>
          <p:nvPr>
            <p:ph idx="1"/>
          </p:nvPr>
        </p:nvSpPr>
        <p:spPr/>
        <p:txBody>
          <a:bodyPr>
            <a:normAutofit fontScale="25000" lnSpcReduction="20000"/>
          </a:bodyPr>
          <a:lstStyle/>
          <a:p>
            <a:r>
              <a:rPr lang="pl-PL" sz="5600" dirty="0" smtClean="0"/>
              <a:t>Ewidencję spełniania obowiązku szkolnego i nauki obowiązani są prowadzić dyrektorzy szkół a także organy gminy.</a:t>
            </a:r>
          </a:p>
          <a:p>
            <a:r>
              <a:rPr lang="pl-PL" sz="5600" dirty="0" smtClean="0"/>
              <a:t>Organem egzekucyjnym właściwym do prowadzenia egzekucji administracyjnej obowiązku edukacyjnego jest wójt, burmistrz, prezydent miasta. Egzekucja obowiązków edukacyjnych odbywa się na podstawie ustawy o postępowaniu egzekucyjnym w administracji.  </a:t>
            </a:r>
          </a:p>
          <a:p>
            <a:r>
              <a:rPr lang="pl-PL" sz="5600" dirty="0" smtClean="0"/>
              <a:t>W przypadku wystąpienia przesłanek do podjęcia czynności zmierzających do zastosowania środka egzekucyjnego ,wszczęcie właściwej egzekucji poprzedzone jest przesłaniem pisemnego upomnienia zawierającego wezwanie do dobrowolnego wykonania obowiązku w terminie 7 dni z zagrożeniem podjęcia egzekucji. Bezskuteczny upływ tego terminu otwiera drogę do wystawienia przez wierzyciela tytułu wykonawczego, a następnie  przekazania go wraz z wnioskiem o wszczęcie postępowania do organu egzekucyjnego.  Wierzycielem obowiązku rocznego przygotowania przedszkolnego i obowiązku szkolnego jest dyrektor publicznej szkoły podstawowej w obwodzie której dziecko mieszka, natomiast wierzycielem obowiązku nauki  jest wójt, burmistrz, prezydenta miasta występujący w imieniu gminy.  </a:t>
            </a:r>
          </a:p>
          <a:p>
            <a:r>
              <a:rPr lang="pl-PL" sz="5600" dirty="0" smtClean="0"/>
              <a:t>Organem egzekucyjnym obowiązku edukacyjnego w rozumieniu przepisów ustawy o postepowaniu egzekucyjnym w administracji jest wójt/burmistrz/prezydent miasta jako organ jednostki samorządu terytorialnego, w której zadaniach mieści się edukacja publiczna.( art. 7 ust.1 pkt 8 ustawy o samorządzie gminnym w zw. z art. 20 par.1 pkt 2 ustawy o postępowaniu egzekucyjnym w administracji). </a:t>
            </a:r>
          </a:p>
          <a:p>
            <a:endParaRPr lang="pl-PL" sz="4900" dirty="0" smtClean="0"/>
          </a:p>
          <a:p>
            <a:endParaRPr lang="pl-PL" dirty="0"/>
          </a:p>
        </p:txBody>
      </p:sp>
    </p:spTree>
    <p:extLst>
      <p:ext uri="{BB962C8B-B14F-4D97-AF65-F5344CB8AC3E}">
        <p14:creationId xmlns:p14="http://schemas.microsoft.com/office/powerpoint/2010/main" val="15688982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smtClean="0"/>
              <a:t>Egzekucja obowiązku edukacyjnego</a:t>
            </a:r>
            <a:endParaRPr lang="pl-PL" sz="2800" dirty="0"/>
          </a:p>
        </p:txBody>
      </p:sp>
      <p:sp>
        <p:nvSpPr>
          <p:cNvPr id="3" name="Symbol zastępczy zawartości 2"/>
          <p:cNvSpPr>
            <a:spLocks noGrp="1"/>
          </p:cNvSpPr>
          <p:nvPr>
            <p:ph idx="1"/>
          </p:nvPr>
        </p:nvSpPr>
        <p:spPr/>
        <p:txBody>
          <a:bodyPr/>
          <a:lstStyle/>
          <a:p>
            <a:r>
              <a:rPr lang="pl-PL" dirty="0" smtClean="0"/>
              <a:t>Egzekucja obowiązku edukacyjnego może być prowadzona wobec obojga rodziców z uwagi na to że obowiązki i uprawnienia związane z władzą rodzicielską mają charakter solidarny. Każdy z rodziców jeżeli nie został pozbawiony władzy rodzicielskiej lub władza rodzicielska nie została mu ograniczona może  samodzielnie podejmować zachowania stanowiące realizację władzy rodzicielskiej, co oznaczałoby że tytuł wykonawczy na etapie egzekucji administracyjnej obowiązku edukacyjnego może być wystawiony wobec jednego z rodziców. </a:t>
            </a:r>
            <a:endParaRPr lang="pl-PL" dirty="0"/>
          </a:p>
        </p:txBody>
      </p:sp>
    </p:spTree>
    <p:extLst>
      <p:ext uri="{BB962C8B-B14F-4D97-AF65-F5344CB8AC3E}">
        <p14:creationId xmlns:p14="http://schemas.microsoft.com/office/powerpoint/2010/main" val="1045944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smtClean="0"/>
              <a:t>Środki egzekucyjne</a:t>
            </a:r>
            <a:endParaRPr lang="pl-PL" sz="2800" dirty="0"/>
          </a:p>
        </p:txBody>
      </p:sp>
      <p:sp>
        <p:nvSpPr>
          <p:cNvPr id="3" name="Symbol zastępczy zawartości 2"/>
          <p:cNvSpPr>
            <a:spLocks noGrp="1"/>
          </p:cNvSpPr>
          <p:nvPr>
            <p:ph idx="1"/>
          </p:nvPr>
        </p:nvSpPr>
        <p:spPr/>
        <p:txBody>
          <a:bodyPr>
            <a:normAutofit fontScale="85000" lnSpcReduction="10000"/>
          </a:bodyPr>
          <a:lstStyle/>
          <a:p>
            <a:r>
              <a:rPr lang="pl-PL" dirty="0" smtClean="0"/>
              <a:t>Środek egzekucyjny, który może być zastosowany w przypadku naruszenia obowiązku edukacyjnego jako obowiązku niepieniężnego,  to przede wszystkim grzywna w celu przymuszenia. </a:t>
            </a:r>
          </a:p>
          <a:p>
            <a:r>
              <a:rPr lang="pl-PL" dirty="0" smtClean="0"/>
              <a:t>Rozważany jest też inny </a:t>
            </a:r>
            <a:r>
              <a:rPr lang="pl-PL" dirty="0"/>
              <a:t>ś</a:t>
            </a:r>
            <a:r>
              <a:rPr lang="pl-PL" dirty="0" smtClean="0"/>
              <a:t>rodek w postaci przymusu bezpośredniego, jednakże jak się wskazuje w piśmiennictwie,  spełnianie obowiązku edukacyjnego polega na uczestniczeniu ucznia w zajęciach szkolnych , a zastosowanie środka w postaci przymusu bezpośredniego oznaczałoby doprowadzenie ucznia na zajęcia szkolne w asyście funkcjonariuszy uprawnionych do stosowania siły fizycznej. </a:t>
            </a:r>
          </a:p>
          <a:p>
            <a:r>
              <a:rPr lang="pl-PL" dirty="0" smtClean="0"/>
              <a:t>W takim wypadku środek egzekucyjny skierowany zostałby nie przeciwko zobowiązanemu rodzicowi ale przeciwko osobie niebędącej zobowiązanym w postępowaniu egzekucyjnym czyli uczniowi. </a:t>
            </a:r>
          </a:p>
          <a:p>
            <a:endParaRPr lang="pl-PL" dirty="0"/>
          </a:p>
        </p:txBody>
      </p:sp>
    </p:spTree>
    <p:extLst>
      <p:ext uri="{BB962C8B-B14F-4D97-AF65-F5344CB8AC3E}">
        <p14:creationId xmlns:p14="http://schemas.microsoft.com/office/powerpoint/2010/main" val="16782243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smtClean="0"/>
              <a:t>Środki egzekucyjne – grzywna w celu przymuszenia</a:t>
            </a:r>
            <a:endParaRPr lang="pl-PL" sz="2800" dirty="0"/>
          </a:p>
        </p:txBody>
      </p:sp>
      <p:sp>
        <p:nvSpPr>
          <p:cNvPr id="3" name="Symbol zastępczy zawartości 2"/>
          <p:cNvSpPr>
            <a:spLocks noGrp="1"/>
          </p:cNvSpPr>
          <p:nvPr>
            <p:ph idx="1"/>
          </p:nvPr>
        </p:nvSpPr>
        <p:spPr/>
        <p:txBody>
          <a:bodyPr>
            <a:normAutofit fontScale="62500" lnSpcReduction="20000"/>
          </a:bodyPr>
          <a:lstStyle/>
          <a:p>
            <a:r>
              <a:rPr lang="pl-PL" dirty="0" smtClean="0"/>
              <a:t>Grzywna w celu przymuszenia może być nakładana kilkakrotnie w tej samej lub wyższej kwocie – art. 121 par 1 ustawy prawo o postępowaniu egzekucyjnym w administracji.</a:t>
            </a:r>
          </a:p>
          <a:p>
            <a:r>
              <a:rPr lang="pl-PL" dirty="0" smtClean="0"/>
              <a:t>Grzywna w celu przymuszenia, w przypadku osoby fizycznej, każdorazowo nie może przekraczać kwoty 10 000,-zł , a wielokrotnie nie może przekroczyć kwoty 50 000,-zł.</a:t>
            </a:r>
          </a:p>
          <a:p>
            <a:r>
              <a:rPr lang="pl-PL" dirty="0" smtClean="0"/>
              <a:t>Grzywnę w celu przymuszenia nakłada organ egzekucyjny w drodze postanowienia. Postanowienie zawiera wezwanie do uiszczenia nałożonej grzywny w oznaczonym terminie oraz wezwanie do wykonania obowiązku określonego w tytule wykonawczym pod rygorem nakładania dalszych grzywien w przypadku niewykonania obowiązku w określonym terminie. – art. 122 ustawy prawo o postepowaniu egzekucyjnym w administracji. Zobowiązanemu służy prawo zgłoszenia zarzutów i wniesienia zażalenia  w sprawie prowadzenia postepowania egzekucyjnego oraz prawo wniesienia zażalenia na postanowienie o nałożeniu grzywny. </a:t>
            </a:r>
          </a:p>
          <a:p>
            <a:r>
              <a:rPr lang="pl-PL" dirty="0" smtClean="0"/>
              <a:t>Celem grzywny jako środka egzekucji niepieniężnej jest zmuszenie zobowiązanego do wykonania ciążącego na nim obowiązku przez spowodowanie dolegliwości finansowej. Zgodnie z zasadą celowości i skuteczności stosowanie środka egzekucyjnego, grzywna powinna być na tyle dolegliwa , by zmusiła zobowiązanego do wykonania obowiązku , gdyż wtedy jej zastosowanie jest uzasadnione. Grzywna w celu przymuszenia nie jest kara ale forma nacisku, która ma na celu skłonienie zobowiązanego poprzez dolegliwość finansową ,do określonego zachowania.  Dlatego nie ma tu zastosowania zasada miarkowania ,nakazująca dostosowanie wysokości nałożonej grzywny do możliwości finansowych skarżącej. – tak WSA w Łodzi wyrok z dnia 5 kwietnia 2024r. III SA/</a:t>
            </a:r>
            <a:r>
              <a:rPr lang="pl-PL" dirty="0" err="1" smtClean="0"/>
              <a:t>Łd</a:t>
            </a:r>
            <a:r>
              <a:rPr lang="pl-PL" dirty="0" smtClean="0"/>
              <a:t> 33/24     </a:t>
            </a:r>
            <a:endParaRPr lang="pl-PL" dirty="0"/>
          </a:p>
        </p:txBody>
      </p:sp>
    </p:spTree>
    <p:extLst>
      <p:ext uri="{BB962C8B-B14F-4D97-AF65-F5344CB8AC3E}">
        <p14:creationId xmlns:p14="http://schemas.microsoft.com/office/powerpoint/2010/main" val="11275297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smtClean="0"/>
              <a:t>Grzywna w celu przymuszenia – zwrot , umorzenie – art. 125, art. 126 </a:t>
            </a:r>
            <a:r>
              <a:rPr lang="pl-PL" sz="2800" dirty="0" err="1" smtClean="0"/>
              <a:t>u.p.e.a</a:t>
            </a:r>
            <a:r>
              <a:rPr lang="pl-PL" sz="2800" dirty="0" smtClean="0"/>
              <a:t>.</a:t>
            </a:r>
            <a:endParaRPr lang="pl-PL" sz="2800" dirty="0"/>
          </a:p>
        </p:txBody>
      </p:sp>
      <p:sp>
        <p:nvSpPr>
          <p:cNvPr id="3" name="Symbol zastępczy zawartości 2"/>
          <p:cNvSpPr>
            <a:spLocks noGrp="1"/>
          </p:cNvSpPr>
          <p:nvPr>
            <p:ph idx="1"/>
          </p:nvPr>
        </p:nvSpPr>
        <p:spPr/>
        <p:txBody>
          <a:bodyPr/>
          <a:lstStyle/>
          <a:p>
            <a:r>
              <a:rPr lang="pl-PL" dirty="0" smtClean="0"/>
              <a:t>W razie wykonania obowiązku określonego w tytule wykonawczym , nałożone a nieuiszczone lub nieściągnięte grzywny w celu przymuszenia podlegają umorzeniu. –art.125 </a:t>
            </a:r>
            <a:r>
              <a:rPr lang="pl-PL" dirty="0" err="1" smtClean="0"/>
              <a:t>u.p.e.a</a:t>
            </a:r>
            <a:r>
              <a:rPr lang="pl-PL" dirty="0" smtClean="0"/>
              <a:t>.</a:t>
            </a:r>
          </a:p>
          <a:p>
            <a:r>
              <a:rPr lang="pl-PL" dirty="0" smtClean="0"/>
              <a:t>W takim wypadku organ egzekucyjny wydaje postanowienie. Na postanowienie o odmowie umorzenia grzywny służy zażalenie.</a:t>
            </a:r>
          </a:p>
          <a:p>
            <a:r>
              <a:rPr lang="pl-PL" dirty="0" smtClean="0"/>
              <a:t>Na wniosek zobowiązanego , który wykonał obowiązek , grzywny uiszczone lub ściągnięte  w celu przymuszenia mogą być w uzasadnionych przypadkach zwrócone w wysokości 75% lub w całości. –art. 126 </a:t>
            </a:r>
            <a:r>
              <a:rPr lang="pl-PL" dirty="0" err="1" smtClean="0"/>
              <a:t>u.p.e.a</a:t>
            </a:r>
            <a:r>
              <a:rPr lang="pl-PL" dirty="0" smtClean="0"/>
              <a:t>.</a:t>
            </a:r>
            <a:endParaRPr lang="pl-PL" dirty="0"/>
          </a:p>
        </p:txBody>
      </p:sp>
    </p:spTree>
    <p:extLst>
      <p:ext uri="{BB962C8B-B14F-4D97-AF65-F5344CB8AC3E}">
        <p14:creationId xmlns:p14="http://schemas.microsoft.com/office/powerpoint/2010/main" val="3219210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r>
              <a:rPr lang="pl-PL" dirty="0" smtClean="0"/>
              <a:t>DZIĘKUJEMY ZA UWAGĘ </a:t>
            </a:r>
            <a:r>
              <a:rPr lang="pl-PL" dirty="0" smtClean="0">
                <a:sym typeface="Wingdings" panose="05000000000000000000" pitchFamily="2" charset="2"/>
              </a:rPr>
              <a:t></a:t>
            </a:r>
            <a:endParaRPr lang="pl-PL" dirty="0"/>
          </a:p>
        </p:txBody>
      </p:sp>
      <p:sp>
        <p:nvSpPr>
          <p:cNvPr id="3" name="Podtytuł 2"/>
          <p:cNvSpPr>
            <a:spLocks noGrp="1"/>
          </p:cNvSpPr>
          <p:nvPr>
            <p:ph type="subTitle" idx="1"/>
          </p:nvPr>
        </p:nvSpPr>
        <p:spPr/>
        <p:txBody>
          <a:bodyPr/>
          <a:lstStyle/>
          <a:p>
            <a:endParaRPr lang="pl-PL"/>
          </a:p>
        </p:txBody>
      </p:sp>
    </p:spTree>
    <p:extLst>
      <p:ext uri="{BB962C8B-B14F-4D97-AF65-F5344CB8AC3E}">
        <p14:creationId xmlns:p14="http://schemas.microsoft.com/office/powerpoint/2010/main" val="4210664393"/>
      </p:ext>
    </p:extLst>
  </p:cSld>
  <p:clrMapOvr>
    <a:masterClrMapping/>
  </p:clrMapOvr>
</p:sld>
</file>

<file path=ppt/theme/theme1.xml><?xml version="1.0" encoding="utf-8"?>
<a:theme xmlns:a="http://schemas.openxmlformats.org/drawingml/2006/main" name="Galeria">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TM10001114[[fn=Galeria]]</Template>
  <TotalTime>814</TotalTime>
  <Words>4135</Words>
  <Application>Microsoft Office PowerPoint</Application>
  <PresentationFormat>Panoramiczny</PresentationFormat>
  <Paragraphs>156</Paragraphs>
  <Slides>36</Slides>
  <Notes>0</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36</vt:i4>
      </vt:variant>
    </vt:vector>
  </HeadingPairs>
  <TitlesOfParts>
    <vt:vector size="42" baseType="lpstr">
      <vt:lpstr>Arial</vt:lpstr>
      <vt:lpstr>Calibri</vt:lpstr>
      <vt:lpstr>Gill Sans MT</vt:lpstr>
      <vt:lpstr>Times New Roman</vt:lpstr>
      <vt:lpstr>Wingdings</vt:lpstr>
      <vt:lpstr>Galeria</vt:lpstr>
      <vt:lpstr>Wsparcie i wzajemna odpowiedzialność- współpraca szkoły  i rodziców</vt:lpstr>
      <vt:lpstr>Władza rodzicielska</vt:lpstr>
      <vt:lpstr>Zakaz stosowania kar cielesnych</vt:lpstr>
      <vt:lpstr>Informowanie na temat funkcjonowania dziecka  w szkole przez inną osobę niż rodzic </vt:lpstr>
      <vt:lpstr>Czy na wniosku o przyjęcie do przedszkola/szkoły wymagany jest podpis obojga rodziców ? </vt:lpstr>
      <vt:lpstr>c.d. - Czy na wniosku o przyjęcie do przedszkola/szkoły wymagany jest podpis obojga rodziców? </vt:lpstr>
      <vt:lpstr>Czy szkoła dostaje z sądu orzeczenia o ograniczeniu/pozbawieniu władzy rodzicielskiej?</vt:lpstr>
      <vt:lpstr>Pomoc psychologiczno - pedagogiczna</vt:lpstr>
      <vt:lpstr>Czy uczniowi może być udzielana pomoc psychologiczno-pedagogiczna w szkole bez zgody rodzica?</vt:lpstr>
      <vt:lpstr>Niezbędne dostosowanie programu do indywidualnych potrzeb ucznia </vt:lpstr>
      <vt:lpstr>Terminy na opracowanie IPET </vt:lpstr>
      <vt:lpstr>Realizacja zaleceń z orzeczenia o potrzebie kształcenia specjalnego </vt:lpstr>
      <vt:lpstr>Zagrożenie dobra dziecka – działania dyrektora które może podjąć </vt:lpstr>
      <vt:lpstr>Zagrożenie dobra dziecka</vt:lpstr>
      <vt:lpstr>Dane o dziecku przekazywane placówce</vt:lpstr>
      <vt:lpstr>PRZEKAZYWANIE DANYCH O DZIECKU SZKOLE a rodo?</vt:lpstr>
      <vt:lpstr>Czy szkoła może określić obowiązki rodziców w statucie szkoły?</vt:lpstr>
      <vt:lpstr>Obowiązki rodziców w kontekście ustawy Prawo oświatowe</vt:lpstr>
      <vt:lpstr>Obowiązek rocznego przygotowania przedszkolnego</vt:lpstr>
      <vt:lpstr>Obowiązek rocznego przygotowania przedszkolnego </vt:lpstr>
      <vt:lpstr>Obowiązek szkolny</vt:lpstr>
      <vt:lpstr>Odroczenie obowiązku szkolnego</vt:lpstr>
      <vt:lpstr>Obowiązek nauki</vt:lpstr>
      <vt:lpstr>Odroczenie spełnienia obowiązku szkolnego dzieci z orzeczeniem o potrzebie kształcenia specjalnego</vt:lpstr>
      <vt:lpstr>Edukacja domowa</vt:lpstr>
      <vt:lpstr>Obowiązki rodziców dziecka podlegającego obowiązkowi szkolnemu i obowiązkowi nauki</vt:lpstr>
      <vt:lpstr>CD. obowiązków</vt:lpstr>
      <vt:lpstr>Kontrola spełniania obowiązku szkolnego i obowiązku nauki</vt:lpstr>
      <vt:lpstr>cd. Kontroli obowiązków </vt:lpstr>
      <vt:lpstr>Egzekucja obowiązków edukacyjnych</vt:lpstr>
      <vt:lpstr>Egzekucja obowiązków edukacyjnych</vt:lpstr>
      <vt:lpstr>Egzekucja obowiązku edukacyjnego</vt:lpstr>
      <vt:lpstr>Środki egzekucyjne</vt:lpstr>
      <vt:lpstr>Środki egzekucyjne – grzywna w celu przymuszenia</vt:lpstr>
      <vt:lpstr>Grzywna w celu przymuszenia – zwrot , umorzenie – art. 125, art. 126 u.p.e.a.</vt:lpstr>
      <vt:lpstr>DZIĘKUJEMY ZA UWAGĘ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Rada rodziców  W szkole podstawowej</dc:title>
  <dc:creator>Ewa Bożko - Kozikowska</dc:creator>
  <cp:lastModifiedBy>Bożko-Kozikowska Ewa</cp:lastModifiedBy>
  <cp:revision>180</cp:revision>
  <dcterms:created xsi:type="dcterms:W3CDTF">2023-12-07T15:48:04Z</dcterms:created>
  <dcterms:modified xsi:type="dcterms:W3CDTF">2024-06-13T14:27:08Z</dcterms:modified>
</cp:coreProperties>
</file>