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7" r:id="rId4"/>
    <p:sldId id="290" r:id="rId5"/>
    <p:sldId id="272" r:id="rId6"/>
    <p:sldId id="261" r:id="rId7"/>
    <p:sldId id="264" r:id="rId8"/>
    <p:sldId id="294" r:id="rId9"/>
    <p:sldId id="295" r:id="rId10"/>
    <p:sldId id="262" r:id="rId11"/>
    <p:sldId id="265" r:id="rId12"/>
    <p:sldId id="289" r:id="rId13"/>
    <p:sldId id="259" r:id="rId14"/>
    <p:sldId id="266" r:id="rId15"/>
    <p:sldId id="267" r:id="rId16"/>
    <p:sldId id="291" r:id="rId17"/>
    <p:sldId id="292" r:id="rId18"/>
    <p:sldId id="268" r:id="rId19"/>
    <p:sldId id="269" r:id="rId20"/>
    <p:sldId id="271" r:id="rId21"/>
    <p:sldId id="270" r:id="rId22"/>
    <p:sldId id="285" r:id="rId23"/>
    <p:sldId id="287" r:id="rId24"/>
    <p:sldId id="293" r:id="rId25"/>
    <p:sldId id="286" r:id="rId26"/>
    <p:sldId id="275" r:id="rId27"/>
    <p:sldId id="274" r:id="rId28"/>
    <p:sldId id="283" r:id="rId29"/>
    <p:sldId id="276" r:id="rId30"/>
    <p:sldId id="277" r:id="rId31"/>
    <p:sldId id="278" r:id="rId32"/>
    <p:sldId id="279" r:id="rId33"/>
    <p:sldId id="280" r:id="rId34"/>
    <p:sldId id="282" r:id="rId35"/>
    <p:sldId id="288" r:id="rId36"/>
    <p:sldId id="281" r:id="rId37"/>
    <p:sldId id="28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1" autoAdjust="0"/>
    <p:restoredTop sz="94660"/>
  </p:normalViewPr>
  <p:slideViewPr>
    <p:cSldViewPr snapToGrid="0">
      <p:cViewPr varScale="1">
        <p:scale>
          <a:sx n="115" d="100"/>
          <a:sy n="115" d="100"/>
        </p:scale>
        <p:origin x="25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pl-PL"/>
              <a:t>Kliknij, aby edytować styl</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pl-PL"/>
              <a:t>Kliknij, aby edytować styl</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8A87A34-81AB-432B-8DAE-1953F412C126}" type="datetimeFigureOut">
              <a:rPr lang="en-US" dirty="0"/>
              <a:t>5/17/2024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pl-PL"/>
              <a:t>Kliknij, aby edytować styl</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pl-PL"/>
              <a:t>Kliknij, aby edytować styl</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447191" y="2824269"/>
            <a:ext cx="4645152" cy="264445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412362" y="2821491"/>
            <a:ext cx="4645152" cy="2637371"/>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pl-PL"/>
              <a:t>Kliknij, aby edytować styl</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5/17/2024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5/17/2024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pl-PL"/>
              <a:t>Kliknij, aby edytować styl</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5/17/2024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ip.legalis.pl/document-view.seam?documentId=mrswglrrgmydenbqgu2de&amp;refSource=hyplink" TargetMode="External"/><Relationship Id="rId2" Type="http://schemas.openxmlformats.org/officeDocument/2006/relationships/hyperlink" Target="https://sip.lex.pl/#/document/520141411?cm=DOCUMEN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ip.lex.pl/#/document/16913107?unitId=art(10)ust(1)&amp;cm=DOCUMENT" TargetMode="External"/><Relationship Id="rId2" Type="http://schemas.openxmlformats.org/officeDocument/2006/relationships/hyperlink" Target="https://sip.lex.pl/#/document/16913107?unitId=art(1)ust(1)&amp;cm=DOCUMENT" TargetMode="External"/><Relationship Id="rId1" Type="http://schemas.openxmlformats.org/officeDocument/2006/relationships/slideLayout" Target="../slideLayouts/slideLayout2.xml"/><Relationship Id="rId4" Type="http://schemas.openxmlformats.org/officeDocument/2006/relationships/hyperlink" Target="https://sip.lex.pl/#/document/522434653?cm=DOCUMEN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ov.pl/web/edukacja-i-nauka/rady-rodzicow"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sip.lex.pl/#/document/522206084?cm=DOCUMENT" TargetMode="External"/><Relationship Id="rId2" Type="http://schemas.openxmlformats.org/officeDocument/2006/relationships/hyperlink" Target="https://sip.lex.pl/#/document/522393962?cm=DOCUMENT" TargetMode="External"/><Relationship Id="rId1" Type="http://schemas.openxmlformats.org/officeDocument/2006/relationships/slideLayout" Target="../slideLayouts/slideLayout2.xml"/><Relationship Id="rId4" Type="http://schemas.openxmlformats.org/officeDocument/2006/relationships/hyperlink" Target="https://sip.lex.pl/#/document/522353067?cm=DOCUMEN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sip.lex.pl/#/document/17569559?unitId=art(11(a))&amp;cm=DOCUMENT" TargetMode="External"/><Relationship Id="rId2" Type="http://schemas.openxmlformats.org/officeDocument/2006/relationships/hyperlink" Target="https://sip.lex.pl/#/document/18558680?unitId=art(80)ust(2)pkt(2)&amp;cm=DOCUMENT" TargetMode="External"/><Relationship Id="rId1" Type="http://schemas.openxmlformats.org/officeDocument/2006/relationships/slideLayout" Target="../slideLayouts/slideLayout2.xml"/><Relationship Id="rId4" Type="http://schemas.openxmlformats.org/officeDocument/2006/relationships/hyperlink" Target="https://sip.lex.pl/#/document/17569559?unitId=art(223)&amp;cm=DOCUMENT"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sip.lex.pl/#/document/18558680?unitId=art(80)ust(2)pkt(5)&amp;cm=DOCUMEN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sip.lex.pl/#/document/18558680?unitId=art(80)ust(2)pkt(4)&amp;cm=DOCUMENT"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329F6C-59A4-FD57-2272-0B7BAEF0D981}"/>
              </a:ext>
            </a:extLst>
          </p:cNvPr>
          <p:cNvSpPr>
            <a:spLocks noGrp="1"/>
          </p:cNvSpPr>
          <p:nvPr>
            <p:ph type="ctrTitle"/>
          </p:nvPr>
        </p:nvSpPr>
        <p:spPr>
          <a:xfrm>
            <a:off x="2355640" y="920456"/>
            <a:ext cx="8699212" cy="2319306"/>
          </a:xfrm>
        </p:spPr>
        <p:txBody>
          <a:bodyPr>
            <a:noAutofit/>
          </a:bodyPr>
          <a:lstStyle/>
          <a:p>
            <a:r>
              <a:rPr lang="pl-PL" sz="5400" b="1" dirty="0" err="1"/>
              <a:t>RadY</a:t>
            </a:r>
            <a:r>
              <a:rPr lang="pl-PL" sz="5400" b="1" dirty="0"/>
              <a:t> rodziców </a:t>
            </a:r>
            <a:br>
              <a:rPr lang="pl-PL" sz="5400" b="1" dirty="0"/>
            </a:br>
            <a:r>
              <a:rPr lang="pl-PL" sz="5400" b="1" dirty="0"/>
              <a:t>I RADY SZKÓŁ  </a:t>
            </a:r>
            <a:br>
              <a:rPr lang="pl-PL" sz="5400" b="1" dirty="0"/>
            </a:br>
            <a:r>
              <a:rPr lang="pl-PL" sz="5400" b="1" dirty="0"/>
              <a:t>W </a:t>
            </a:r>
            <a:r>
              <a:rPr lang="pl-PL" sz="5400" b="1" dirty="0" smtClean="0"/>
              <a:t>szkołach</a:t>
            </a:r>
            <a:endParaRPr lang="pl-PL" sz="5400" b="1" dirty="0"/>
          </a:p>
        </p:txBody>
      </p:sp>
      <p:sp>
        <p:nvSpPr>
          <p:cNvPr id="3" name="Podtytuł 2">
            <a:extLst>
              <a:ext uri="{FF2B5EF4-FFF2-40B4-BE49-F238E27FC236}">
                <a16:creationId xmlns:a16="http://schemas.microsoft.com/office/drawing/2014/main" id="{4F545D06-4EBD-1386-3020-F2E70DAEBBBC}"/>
              </a:ext>
            </a:extLst>
          </p:cNvPr>
          <p:cNvSpPr>
            <a:spLocks noGrp="1"/>
          </p:cNvSpPr>
          <p:nvPr>
            <p:ph type="subTitle" idx="1"/>
          </p:nvPr>
        </p:nvSpPr>
        <p:spPr/>
        <p:txBody>
          <a:bodyPr>
            <a:normAutofit fontScale="40000" lnSpcReduction="20000"/>
          </a:bodyPr>
          <a:lstStyle/>
          <a:p>
            <a:r>
              <a:rPr lang="pl-PL" b="1" dirty="0"/>
              <a:t>EWA BOŻKO – KOZIKOWSKA </a:t>
            </a:r>
          </a:p>
          <a:p>
            <a:r>
              <a:rPr lang="pl-PL" dirty="0"/>
              <a:t>– radca prawny, MEDIATOR, CZŁONEK RADY </a:t>
            </a:r>
            <a:r>
              <a:rPr lang="pl-PL" dirty="0" err="1"/>
              <a:t>oirp</a:t>
            </a:r>
            <a:r>
              <a:rPr lang="pl-PL" dirty="0"/>
              <a:t>  W Gdańsku, wiceprzewodnicząca komisji ds. edukacji prawnej i pro bono przy </a:t>
            </a:r>
            <a:r>
              <a:rPr lang="pl-PL" dirty="0" err="1"/>
              <a:t>oirp</a:t>
            </a:r>
            <a:r>
              <a:rPr lang="pl-PL" dirty="0"/>
              <a:t> w </a:t>
            </a:r>
            <a:r>
              <a:rPr lang="pl-PL" dirty="0" smtClean="0"/>
              <a:t>gdańsku ; </a:t>
            </a:r>
          </a:p>
          <a:p>
            <a:r>
              <a:rPr lang="pl-PL" b="1" dirty="0" err="1" smtClean="0"/>
              <a:t>patrycja</a:t>
            </a:r>
            <a:r>
              <a:rPr lang="pl-PL" b="1" dirty="0" smtClean="0"/>
              <a:t> Radziwanowska radca prawny Wydział Edukacji Urzędu miejskiego w gdańsku</a:t>
            </a:r>
          </a:p>
          <a:p>
            <a:endParaRPr lang="pl-PL" b="1" dirty="0"/>
          </a:p>
        </p:txBody>
      </p:sp>
    </p:spTree>
    <p:extLst>
      <p:ext uri="{BB962C8B-B14F-4D97-AF65-F5344CB8AC3E}">
        <p14:creationId xmlns:p14="http://schemas.microsoft.com/office/powerpoint/2010/main" val="182834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DC10F46-A01D-836A-EA1F-90E50E763FBE}"/>
              </a:ext>
            </a:extLst>
          </p:cNvPr>
          <p:cNvSpPr>
            <a:spLocks noGrp="1"/>
          </p:cNvSpPr>
          <p:nvPr>
            <p:ph type="title"/>
          </p:nvPr>
        </p:nvSpPr>
        <p:spPr>
          <a:xfrm>
            <a:off x="1451579" y="441181"/>
            <a:ext cx="9603275" cy="1049235"/>
          </a:xfrm>
        </p:spPr>
        <p:txBody>
          <a:bodyPr>
            <a:normAutofit/>
          </a:bodyPr>
          <a:lstStyle/>
          <a:p>
            <a:r>
              <a:rPr lang="pl-PL" dirty="0"/>
              <a:t>zasadnicze PODSTAWY PRAWNE DOTYCZĄCE</a:t>
            </a:r>
            <a:br>
              <a:rPr lang="pl-PL" dirty="0"/>
            </a:br>
            <a:r>
              <a:rPr lang="pl-PL" dirty="0"/>
              <a:t>RAD RODZICÓW i rad szkół W </a:t>
            </a:r>
            <a:r>
              <a:rPr lang="pl-PL" dirty="0" smtClean="0"/>
              <a:t>SZKOLE</a:t>
            </a:r>
            <a:endParaRPr lang="pl-PL" dirty="0"/>
          </a:p>
        </p:txBody>
      </p:sp>
      <p:sp>
        <p:nvSpPr>
          <p:cNvPr id="3" name="Symbol zastępczy zawartości 2">
            <a:extLst>
              <a:ext uri="{FF2B5EF4-FFF2-40B4-BE49-F238E27FC236}">
                <a16:creationId xmlns:a16="http://schemas.microsoft.com/office/drawing/2014/main" id="{739D8B76-42DF-0512-255A-C07986F8B00B}"/>
              </a:ext>
            </a:extLst>
          </p:cNvPr>
          <p:cNvSpPr>
            <a:spLocks noGrp="1"/>
          </p:cNvSpPr>
          <p:nvPr>
            <p:ph idx="1"/>
          </p:nvPr>
        </p:nvSpPr>
        <p:spPr>
          <a:xfrm>
            <a:off x="1294362" y="2015732"/>
            <a:ext cx="9603275" cy="3450613"/>
          </a:xfrm>
        </p:spPr>
        <p:txBody>
          <a:bodyPr>
            <a:normAutofit fontScale="92500" lnSpcReduction="20000"/>
          </a:bodyPr>
          <a:lstStyle/>
          <a:p>
            <a:r>
              <a:rPr lang="pl-PL" b="0" i="0" dirty="0">
                <a:solidFill>
                  <a:srgbClr val="333333"/>
                </a:solidFill>
                <a:effectLst/>
              </a:rPr>
              <a:t>Ustawa z dnia 14 grudnia 2016 r. - Prawo oświatowe (</a:t>
            </a:r>
            <a:r>
              <a:rPr lang="pl-PL" b="0" i="0" dirty="0" err="1">
                <a:solidFill>
                  <a:srgbClr val="333333"/>
                </a:solidFill>
                <a:effectLst/>
              </a:rPr>
              <a:t>t.j</a:t>
            </a:r>
            <a:r>
              <a:rPr lang="pl-PL" b="0" i="0" dirty="0">
                <a:solidFill>
                  <a:srgbClr val="333333"/>
                </a:solidFill>
                <a:effectLst/>
              </a:rPr>
              <a:t>. Dz. U. z 2023 r. poz. 900 z </a:t>
            </a:r>
            <a:r>
              <a:rPr lang="pl-PL" b="0" i="0" dirty="0" err="1">
                <a:solidFill>
                  <a:srgbClr val="333333"/>
                </a:solidFill>
                <a:effectLst/>
              </a:rPr>
              <a:t>późn</a:t>
            </a:r>
            <a:r>
              <a:rPr lang="pl-PL" b="0" i="0" dirty="0">
                <a:solidFill>
                  <a:srgbClr val="333333"/>
                </a:solidFill>
                <a:effectLst/>
              </a:rPr>
              <a:t>. zm.);</a:t>
            </a:r>
          </a:p>
          <a:p>
            <a:r>
              <a:rPr lang="pl-PL" b="0" i="0" dirty="0">
                <a:solidFill>
                  <a:srgbClr val="333333"/>
                </a:solidFill>
                <a:effectLst/>
              </a:rPr>
              <a:t>Inne ustawy, rozporządzeni;</a:t>
            </a:r>
          </a:p>
          <a:p>
            <a:r>
              <a:rPr lang="pl-PL" dirty="0">
                <a:solidFill>
                  <a:srgbClr val="333333"/>
                </a:solidFill>
              </a:rPr>
              <a:t>Statut Szkoły;</a:t>
            </a:r>
          </a:p>
          <a:p>
            <a:pPr algn="l"/>
            <a:r>
              <a:rPr lang="pl-PL" dirty="0">
                <a:solidFill>
                  <a:srgbClr val="333333"/>
                </a:solidFill>
              </a:rPr>
              <a:t>Regulamin określający </a:t>
            </a:r>
            <a:r>
              <a:rPr lang="pl-PL" b="0" i="0" dirty="0">
                <a:solidFill>
                  <a:srgbClr val="333333"/>
                </a:solidFill>
                <a:effectLst/>
              </a:rPr>
              <a:t>wewnętrzną strukturę i tryb pracy rady oraz szczegółowy tryb przeprowadzania wyborów do przedstawicieli rad oddziałowych oraz</a:t>
            </a:r>
            <a:r>
              <a:rPr lang="pl-PL" dirty="0">
                <a:solidFill>
                  <a:srgbClr val="333333"/>
                </a:solidFill>
              </a:rPr>
              <a:t> rady rodziców;</a:t>
            </a:r>
          </a:p>
          <a:p>
            <a:pPr algn="l"/>
            <a:r>
              <a:rPr lang="pl-PL" dirty="0"/>
              <a:t> „(…) </a:t>
            </a:r>
            <a:r>
              <a:rPr lang="pl-PL" b="0" i="0" dirty="0">
                <a:solidFill>
                  <a:srgbClr val="333333"/>
                </a:solidFill>
                <a:effectLst/>
              </a:rPr>
              <a:t>rady rodziców są nadal tworem nie do końca prawnie zdefiniowanym” (M. Pilich [w:] A. Olszewski, M. Pilich, </a:t>
            </a:r>
            <a:r>
              <a:rPr lang="pl-PL" b="0" i="1" dirty="0">
                <a:solidFill>
                  <a:srgbClr val="333333"/>
                </a:solidFill>
                <a:effectLst/>
              </a:rPr>
              <a:t>Prawo oświatowe. Komentarz, wyd. III</a:t>
            </a:r>
            <a:r>
              <a:rPr lang="pl-PL" b="0" i="0" dirty="0">
                <a:solidFill>
                  <a:srgbClr val="333333"/>
                </a:solidFill>
                <a:effectLst/>
              </a:rPr>
              <a:t>, Warszawa 2022, art. 83);</a:t>
            </a:r>
          </a:p>
          <a:p>
            <a:pPr algn="l"/>
            <a:r>
              <a:rPr lang="pl-PL" b="0" i="0" dirty="0">
                <a:solidFill>
                  <a:srgbClr val="333333"/>
                </a:solidFill>
                <a:effectLst/>
              </a:rPr>
              <a:t>Dyrektor szkoły w wykonywaniu swoich zadań współpracuje z radą szkoły lub placówki, radą pedagogiczną, rodzicami i samorządem uczniowskim (art 68 ust. 6 prawa oświatowego).</a:t>
            </a:r>
            <a:endParaRPr lang="pl-PL" dirty="0"/>
          </a:p>
        </p:txBody>
      </p:sp>
    </p:spTree>
    <p:extLst>
      <p:ext uri="{BB962C8B-B14F-4D97-AF65-F5344CB8AC3E}">
        <p14:creationId xmlns:p14="http://schemas.microsoft.com/office/powerpoint/2010/main" val="363678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7FAF419-4DB3-EE8A-0114-71729F162ABF}"/>
              </a:ext>
            </a:extLst>
          </p:cNvPr>
          <p:cNvSpPr>
            <a:spLocks noGrp="1"/>
          </p:cNvSpPr>
          <p:nvPr>
            <p:ph type="title"/>
          </p:nvPr>
        </p:nvSpPr>
        <p:spPr/>
        <p:txBody>
          <a:bodyPr/>
          <a:lstStyle/>
          <a:p>
            <a:r>
              <a:rPr lang="pl-PL" dirty="0"/>
              <a:t>CZYM JEST RADA RODZICÓW?</a:t>
            </a:r>
          </a:p>
        </p:txBody>
      </p:sp>
      <p:sp>
        <p:nvSpPr>
          <p:cNvPr id="3" name="Symbol zastępczy zawartości 2">
            <a:extLst>
              <a:ext uri="{FF2B5EF4-FFF2-40B4-BE49-F238E27FC236}">
                <a16:creationId xmlns:a16="http://schemas.microsoft.com/office/drawing/2014/main" id="{C158980B-C55B-5977-24D8-6A441DB910EE}"/>
              </a:ext>
            </a:extLst>
          </p:cNvPr>
          <p:cNvSpPr>
            <a:spLocks noGrp="1"/>
          </p:cNvSpPr>
          <p:nvPr>
            <p:ph idx="1"/>
          </p:nvPr>
        </p:nvSpPr>
        <p:spPr>
          <a:xfrm>
            <a:off x="1338295" y="2015732"/>
            <a:ext cx="9716560" cy="4037749"/>
          </a:xfrm>
        </p:spPr>
        <p:txBody>
          <a:bodyPr>
            <a:normAutofit fontScale="85000" lnSpcReduction="10000"/>
          </a:bodyPr>
          <a:lstStyle/>
          <a:p>
            <a:r>
              <a:rPr lang="pl-PL" b="0" i="0" dirty="0">
                <a:solidFill>
                  <a:srgbClr val="333333"/>
                </a:solidFill>
                <a:effectLst/>
              </a:rPr>
              <a:t>reprezentantem ogółu rodziców uczniów;</a:t>
            </a:r>
          </a:p>
          <a:p>
            <a:r>
              <a:rPr lang="pl-PL" dirty="0">
                <a:solidFill>
                  <a:srgbClr val="333333"/>
                </a:solidFill>
              </a:rPr>
              <a:t>społecznym organem w szkole, jest powoływany obligatoryjnie (</a:t>
            </a:r>
            <a:r>
              <a:rPr lang="pl-PL" b="0" i="0" dirty="0">
                <a:solidFill>
                  <a:srgbClr val="333333"/>
                </a:solidFill>
                <a:effectLst/>
              </a:rPr>
              <a:t>Rada Rodziców jest organem społecznym reprezentującym rodziców uczniów, ale tylko wewnątrz systemu oświaty” - Postanowienie NSA z 15.09.2000 r., </a:t>
            </a:r>
            <a:r>
              <a:rPr lang="pl-PL" b="0" i="0" u="none" strike="noStrike" dirty="0">
                <a:solidFill>
                  <a:srgbClr val="1B7AB8"/>
                </a:solidFill>
                <a:effectLst/>
                <a:hlinkClick r:id="rId2"/>
              </a:rPr>
              <a:t>I SA 943/00</a:t>
            </a:r>
            <a:r>
              <a:rPr lang="pl-PL" b="0" i="0" dirty="0">
                <a:solidFill>
                  <a:srgbClr val="333333"/>
                </a:solidFill>
                <a:effectLst/>
              </a:rPr>
              <a:t>, OSP 2001/7–8, poz. 109, LEX nr 47715);</a:t>
            </a:r>
            <a:endParaRPr lang="pl-PL" dirty="0">
              <a:solidFill>
                <a:srgbClr val="333333"/>
              </a:solidFill>
            </a:endParaRPr>
          </a:p>
          <a:p>
            <a:pPr algn="l"/>
            <a:r>
              <a:rPr lang="pl-PL" dirty="0">
                <a:solidFill>
                  <a:srgbClr val="333333"/>
                </a:solidFill>
              </a:rPr>
              <a:t>w </a:t>
            </a:r>
            <a:r>
              <a:rPr lang="pl-PL" b="0" i="0" dirty="0">
                <a:solidFill>
                  <a:srgbClr val="333333"/>
                </a:solidFill>
                <a:effectLst/>
              </a:rPr>
              <a:t>skład rad rodziców wchodzą w szkołach - po jednym przedstawicielu rad oddziałowych, wybranych </a:t>
            </a:r>
            <a:br>
              <a:rPr lang="pl-PL" b="0" i="0" dirty="0">
                <a:solidFill>
                  <a:srgbClr val="333333"/>
                </a:solidFill>
                <a:effectLst/>
              </a:rPr>
            </a:br>
            <a:r>
              <a:rPr lang="pl-PL" b="0" i="0" dirty="0">
                <a:solidFill>
                  <a:srgbClr val="333333"/>
                </a:solidFill>
                <a:effectLst/>
              </a:rPr>
              <a:t>w tajnych wyborach przez zebranie rodziców uczniów danego oddziału; zasada rada ma tylu członków ile jest oddziałów w szkole;</a:t>
            </a:r>
          </a:p>
          <a:p>
            <a:pPr algn="l"/>
            <a:r>
              <a:rPr lang="pl-PL" dirty="0">
                <a:solidFill>
                  <a:srgbClr val="333333"/>
                </a:solidFill>
              </a:rPr>
              <a:t>z</a:t>
            </a:r>
            <a:r>
              <a:rPr lang="pl-PL" b="0" i="0" dirty="0">
                <a:solidFill>
                  <a:srgbClr val="333333"/>
                </a:solidFill>
                <a:effectLst/>
              </a:rPr>
              <a:t>godnie z wyrokiem WSA w Olsztynie, to zespół szkół, nie zaś rada rodziców, jest podatnikiem podatku VAT. Rada rodziców nie może być natomiast uznana za podmiot ewidencjonowany w systemie REGON, jak również za podatnika, ponieważ nie można uznać go za jednostkę organizacyjną (por. wyr. WSA z 24.2.2010 r, </a:t>
            </a:r>
            <a:r>
              <a:rPr lang="pl-PL" b="0" i="0" u="none" strike="noStrike" dirty="0">
                <a:solidFill>
                  <a:srgbClr val="CC0000"/>
                </a:solidFill>
                <a:effectLst/>
                <a:hlinkClick r:id="rId3"/>
              </a:rPr>
              <a:t>I SA/Ol 13/10</a:t>
            </a:r>
            <a:r>
              <a:rPr lang="pl-PL" b="0" i="0" dirty="0">
                <a:solidFill>
                  <a:srgbClr val="333333"/>
                </a:solidFill>
                <a:effectLst/>
              </a:rPr>
              <a:t>, </a:t>
            </a:r>
            <a:r>
              <a:rPr lang="pl-PL" b="0" i="0" dirty="0" err="1">
                <a:solidFill>
                  <a:srgbClr val="333333"/>
                </a:solidFill>
                <a:effectLst/>
              </a:rPr>
              <a:t>Legalis</a:t>
            </a:r>
            <a:r>
              <a:rPr lang="pl-PL" b="0" i="0" dirty="0">
                <a:solidFill>
                  <a:srgbClr val="333333"/>
                </a:solidFill>
                <a:effectLst/>
              </a:rPr>
              <a:t>);</a:t>
            </a:r>
          </a:p>
          <a:p>
            <a:pPr algn="l"/>
            <a:r>
              <a:rPr lang="pl-PL" dirty="0">
                <a:solidFill>
                  <a:srgbClr val="333333"/>
                </a:solidFill>
              </a:rPr>
              <a:t>Nie posiada zdolności sądowej – tj. nie może występować jako strona w sądzie.</a:t>
            </a:r>
            <a:endParaRPr lang="pl-PL" b="0" i="0" dirty="0">
              <a:solidFill>
                <a:srgbClr val="333333"/>
              </a:solidFill>
              <a:effectLst/>
            </a:endParaRPr>
          </a:p>
          <a:p>
            <a:pPr algn="l"/>
            <a:endParaRPr lang="pl-PL" b="0" i="0" dirty="0">
              <a:solidFill>
                <a:srgbClr val="333333"/>
              </a:solidFill>
              <a:effectLst/>
            </a:endParaRPr>
          </a:p>
          <a:p>
            <a:pPr marL="0" indent="0">
              <a:buNone/>
            </a:pPr>
            <a:endParaRPr lang="pl-PL" dirty="0"/>
          </a:p>
        </p:txBody>
      </p:sp>
    </p:spTree>
    <p:extLst>
      <p:ext uri="{BB962C8B-B14F-4D97-AF65-F5344CB8AC3E}">
        <p14:creationId xmlns:p14="http://schemas.microsoft.com/office/powerpoint/2010/main" val="2583712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Rodziców –wewnętrzy organ szkoły/przedszkola</a:t>
            </a:r>
            <a:endParaRPr lang="pl-PL" dirty="0"/>
          </a:p>
        </p:txBody>
      </p:sp>
      <p:sp>
        <p:nvSpPr>
          <p:cNvPr id="3" name="Symbol zastępczy zawartości 2"/>
          <p:cNvSpPr>
            <a:spLocks noGrp="1"/>
          </p:cNvSpPr>
          <p:nvPr>
            <p:ph idx="1"/>
          </p:nvPr>
        </p:nvSpPr>
        <p:spPr/>
        <p:txBody>
          <a:bodyPr/>
          <a:lstStyle/>
          <a:p>
            <a:r>
              <a:rPr lang="pl-PL" dirty="0" smtClean="0"/>
              <a:t>  Ustawa Prawo oświatowe w art. 4 pkt 1 wskazuje że przez szkołę należy rozumieć także przedszkole, zatem wszystkie przepisy tej ustawy odnoszące się do rady rodziców w szkole mają zastosowanie także do rady rodziców w przedszkolu.</a:t>
            </a:r>
          </a:p>
          <a:p>
            <a:r>
              <a:rPr lang="pl-PL" dirty="0" smtClean="0"/>
              <a:t>Zgodnie z art. 91 ust.1 Prawa oświatowego połączenie w zespół szkół nie narusza odrębności rad rodziców  w poszczególnych szkołach/przedszkolach o ile statut tych placówek nie stanowi inaczej.  </a:t>
            </a:r>
            <a:endParaRPr lang="pl-PL" dirty="0"/>
          </a:p>
        </p:txBody>
      </p:sp>
    </p:spTree>
    <p:extLst>
      <p:ext uri="{BB962C8B-B14F-4D97-AF65-F5344CB8AC3E}">
        <p14:creationId xmlns:p14="http://schemas.microsoft.com/office/powerpoint/2010/main" val="2575375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C939982-F2BC-C79D-85DB-E0289B90C0BE}"/>
              </a:ext>
            </a:extLst>
          </p:cNvPr>
          <p:cNvSpPr>
            <a:spLocks noGrp="1"/>
          </p:cNvSpPr>
          <p:nvPr>
            <p:ph type="title"/>
          </p:nvPr>
        </p:nvSpPr>
        <p:spPr/>
        <p:txBody>
          <a:bodyPr/>
          <a:lstStyle/>
          <a:p>
            <a:r>
              <a:rPr lang="pl-PL" dirty="0"/>
              <a:t>Dokumentacja rady rodziców</a:t>
            </a:r>
          </a:p>
        </p:txBody>
      </p:sp>
      <p:sp>
        <p:nvSpPr>
          <p:cNvPr id="3" name="Symbol zastępczy zawartości 2">
            <a:extLst>
              <a:ext uri="{FF2B5EF4-FFF2-40B4-BE49-F238E27FC236}">
                <a16:creationId xmlns:a16="http://schemas.microsoft.com/office/drawing/2014/main" id="{7C1CD03B-117E-A0CA-8CD1-8BC4ECCB9161}"/>
              </a:ext>
            </a:extLst>
          </p:cNvPr>
          <p:cNvSpPr>
            <a:spLocks noGrp="1"/>
          </p:cNvSpPr>
          <p:nvPr>
            <p:ph idx="1"/>
          </p:nvPr>
        </p:nvSpPr>
        <p:spPr/>
        <p:txBody>
          <a:bodyPr>
            <a:normAutofit fontScale="55000" lnSpcReduction="20000"/>
          </a:bodyPr>
          <a:lstStyle/>
          <a:p>
            <a:r>
              <a:rPr lang="pl-PL" dirty="0"/>
              <a:t>co do zasady powinna znajdować się w szkole bowiem jest wytworzona przez organ szkolny;</a:t>
            </a:r>
          </a:p>
          <a:p>
            <a:r>
              <a:rPr lang="pl-PL" dirty="0"/>
              <a:t>jest częścią dokumentacji szkolnej;</a:t>
            </a:r>
          </a:p>
          <a:p>
            <a:r>
              <a:rPr lang="pl-PL" dirty="0"/>
              <a:t>informacją publiczną (rozbieżności):</a:t>
            </a:r>
          </a:p>
          <a:p>
            <a:pPr marL="0" indent="0">
              <a:buNone/>
            </a:pPr>
            <a:r>
              <a:rPr lang="pl-PL" dirty="0"/>
              <a:t> - nie jest: </a:t>
            </a:r>
            <a:r>
              <a:rPr lang="pl-PL" b="0" i="0" dirty="0">
                <a:solidFill>
                  <a:srgbClr val="333333"/>
                </a:solidFill>
                <a:effectLst/>
              </a:rPr>
              <a:t>Naczelny Sąd Administracyjny, dochodząc do przekonania, że korespondencja między dyrekcją szkoły powszechnej a radą rodziców tej szkoły oraz protokoły z posiedzeń rady rodziców </a:t>
            </a:r>
            <a:r>
              <a:rPr lang="pl-PL" b="1" i="0" dirty="0">
                <a:solidFill>
                  <a:srgbClr val="333333"/>
                </a:solidFill>
                <a:effectLst/>
              </a:rPr>
              <a:t>nie mają</a:t>
            </a:r>
            <a:r>
              <a:rPr lang="pl-PL" b="0" i="0" dirty="0">
                <a:solidFill>
                  <a:srgbClr val="333333"/>
                </a:solidFill>
                <a:effectLst/>
              </a:rPr>
              <a:t> </a:t>
            </a:r>
            <a:r>
              <a:rPr lang="pl-PL" b="1" i="0" dirty="0">
                <a:solidFill>
                  <a:srgbClr val="333333"/>
                </a:solidFill>
                <a:effectLst/>
              </a:rPr>
              <a:t>przymiotu informacji publicznej</a:t>
            </a:r>
            <a:r>
              <a:rPr lang="pl-PL" b="0" i="0" dirty="0">
                <a:solidFill>
                  <a:srgbClr val="333333"/>
                </a:solidFill>
                <a:effectLst/>
              </a:rPr>
              <a:t> w rozumieniu </a:t>
            </a:r>
            <a:r>
              <a:rPr lang="pl-PL" b="0" i="0" u="none" strike="noStrike" dirty="0">
                <a:solidFill>
                  <a:srgbClr val="1B7AB8"/>
                </a:solidFill>
                <a:effectLst/>
                <a:hlinkClick r:id="rId2"/>
              </a:rPr>
              <a:t>art. 1 ust. 1</a:t>
            </a:r>
            <a:r>
              <a:rPr lang="pl-PL" b="0" i="0" dirty="0">
                <a:solidFill>
                  <a:srgbClr val="333333"/>
                </a:solidFill>
                <a:effectLst/>
              </a:rPr>
              <a:t> </a:t>
            </a:r>
            <a:r>
              <a:rPr lang="pl-PL" b="0" i="0" dirty="0" err="1">
                <a:solidFill>
                  <a:srgbClr val="333333"/>
                </a:solidFill>
                <a:effectLst/>
              </a:rPr>
              <a:t>u.d.i.p</a:t>
            </a:r>
            <a:r>
              <a:rPr lang="pl-PL" b="0" i="0" dirty="0">
                <a:solidFill>
                  <a:srgbClr val="333333"/>
                </a:solidFill>
                <a:effectLst/>
              </a:rPr>
              <a:t>., podlegającej udostępnieniu w trybie </a:t>
            </a:r>
            <a:r>
              <a:rPr lang="pl-PL" b="0" i="0" u="none" strike="noStrike" dirty="0">
                <a:solidFill>
                  <a:srgbClr val="1B7AB8"/>
                </a:solidFill>
                <a:effectLst/>
                <a:hlinkClick r:id="rId3"/>
              </a:rPr>
              <a:t>art. 10 ust. 1</a:t>
            </a:r>
            <a:r>
              <a:rPr lang="pl-PL" b="0" i="0" dirty="0">
                <a:solidFill>
                  <a:srgbClr val="333333"/>
                </a:solidFill>
                <a:effectLst/>
              </a:rPr>
              <a:t> </a:t>
            </a:r>
            <a:r>
              <a:rPr lang="pl-PL" b="0" i="0" dirty="0" err="1">
                <a:solidFill>
                  <a:srgbClr val="333333"/>
                </a:solidFill>
                <a:effectLst/>
              </a:rPr>
              <a:t>u.d.i.p</a:t>
            </a:r>
            <a:r>
              <a:rPr lang="pl-PL" b="0" i="0" dirty="0">
                <a:solidFill>
                  <a:srgbClr val="333333"/>
                </a:solidFill>
                <a:effectLst/>
              </a:rPr>
              <a:t>. W ocenie Naczelnego Sądu Administracyjnego jest to bowiem – niemieszcząca się w pojęciu informacji publicznej – </a:t>
            </a:r>
            <a:r>
              <a:rPr lang="pl-PL" b="1" i="0" dirty="0">
                <a:solidFill>
                  <a:srgbClr val="333333"/>
                </a:solidFill>
                <a:effectLst/>
              </a:rPr>
              <a:t>dokumentacja wewnętrzna</a:t>
            </a:r>
            <a:r>
              <a:rPr lang="pl-PL" b="0" i="0" dirty="0">
                <a:solidFill>
                  <a:srgbClr val="333333"/>
                </a:solidFill>
                <a:effectLst/>
              </a:rPr>
              <a:t>, nie zaś dokumentacja urzędowa podlegająca udostępnieniu w trybie przywołanej ustawy. Wynika to z ustrojowej pozycji rady rodziców, stanowiącej element wewnętrzny szkoły, nieposiadający kompetencji władczych - Wyrok NSA z 22.06.2017 r., </a:t>
            </a:r>
            <a:r>
              <a:rPr lang="pl-PL" b="0" i="0" u="none" strike="noStrike" dirty="0">
                <a:solidFill>
                  <a:srgbClr val="1B7AB8"/>
                </a:solidFill>
                <a:effectLst/>
                <a:hlinkClick r:id="rId4"/>
              </a:rPr>
              <a:t>I OSK 2505/16</a:t>
            </a:r>
            <a:r>
              <a:rPr lang="pl-PL" b="0" i="0" dirty="0">
                <a:solidFill>
                  <a:srgbClr val="333333"/>
                </a:solidFill>
                <a:effectLst/>
              </a:rPr>
              <a:t>, LEX nr 2340957.</a:t>
            </a:r>
          </a:p>
          <a:p>
            <a:pPr marL="0" indent="0">
              <a:buNone/>
            </a:pPr>
            <a:r>
              <a:rPr lang="pl-PL" dirty="0">
                <a:solidFill>
                  <a:srgbClr val="333333"/>
                </a:solidFill>
              </a:rPr>
              <a:t> - jest: </a:t>
            </a:r>
            <a:r>
              <a:rPr lang="pl-PL" b="0" i="0" dirty="0">
                <a:solidFill>
                  <a:srgbClr val="333333"/>
                </a:solidFill>
                <a:effectLst/>
              </a:rPr>
              <a:t>Protokoły posiedzeń rady rodziców dotyczące realizacji określonych zadań publicznych w zakresie władzy wykonawczej realizowanej w obszarze oświaty stanowią dokumenty będące informacją publiczną. Zgodnie z wyrokiem Wojewódzkiego Sądu Administracyjnego w Krakowie z dnia 21 maja 2014 roku (II SAB/Kr 58/14) protokół posiedzenia Rady Rodziców stanowi informację publiczną;</a:t>
            </a:r>
          </a:p>
          <a:p>
            <a:pPr marL="0" indent="0">
              <a:buNone/>
            </a:pPr>
            <a:r>
              <a:rPr lang="pl-PL" dirty="0">
                <a:solidFill>
                  <a:srgbClr val="333333"/>
                </a:solidFill>
              </a:rPr>
              <a:t>- może być: </a:t>
            </a:r>
            <a:r>
              <a:rPr lang="pl-PL" b="0" i="0" dirty="0">
                <a:solidFill>
                  <a:srgbClr val="333333"/>
                </a:solidFill>
                <a:effectLst/>
              </a:rPr>
              <a:t>Wojewódzki Sąd Administracyjny w Gdańsku w wyroku z 6.07.2016 r., II SAB/Gd 1/16 podkreślił, że rada rodziców nie jest organem władzy publicznej, ale organem społecznym posiadającym kompetencje w zakresie realizacji zadań oświatowych, które obecnie wymienia m.in. art. 84 ustawy z 14.12.2016 r. – Prawo oświatowe (Dz.U. z 2018 r. poz. 996 ze zm.).  Walor informacji publicznej mają informacje, które dotyczą wykonywania przez ten organ zadań władzy publicznej w zakresie oświaty. Protokoły posiedzeń rady rodziców mogą zatem, ale nie muszą dotyczyć realizacji zadań publicznych w obszarze oświaty</a:t>
            </a:r>
            <a:endParaRPr lang="pl-PL" dirty="0"/>
          </a:p>
          <a:p>
            <a:endParaRPr lang="pl-PL" dirty="0"/>
          </a:p>
        </p:txBody>
      </p:sp>
      <p:sp>
        <p:nvSpPr>
          <p:cNvPr id="4" name="Rectangle 1">
            <a:extLst>
              <a:ext uri="{FF2B5EF4-FFF2-40B4-BE49-F238E27FC236}">
                <a16:creationId xmlns:a16="http://schemas.microsoft.com/office/drawing/2014/main" id="{BE9D9741-701A-21A1-1AEF-95BADAE1398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t>Przedstawicielstwo rodziców nie służy realizacji indywidualnych praw rodziców, lecz realizuje prawa zbiorowe. Rodzice nie występują w ich ramach jako wyraziciele swojego partykularnego interesu, lecz w interesie ogółu, a więc niejako pomocniczo współdziałając z władzami szkolnymi  . Rada nie może też reprezentować interesów poszczególnych rodziców wobec osób i organów zewnętrznych, włącznie z organem prowadzącym</a:t>
            </a:r>
            <a:r>
              <a:rPr kumimoji="0" lang="pl-PL" altLang="pl-PL" sz="600" b="0" i="0" u="none" strike="noStrike" cap="none" normalizeH="0" baseline="0">
                <a:ln>
                  <a:noFill/>
                </a:ln>
                <a:solidFill>
                  <a:schemeClr val="tx1"/>
                </a:solidFill>
                <a:effectLst/>
              </a:rPr>
              <a:t> </a:t>
            </a:r>
            <a:endParaRPr kumimoji="0" lang="pl-PL" altLang="pl-PL"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174427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C2A066C-AD2E-695D-03CC-8F4C098642D4}"/>
              </a:ext>
            </a:extLst>
          </p:cNvPr>
          <p:cNvSpPr>
            <a:spLocks noGrp="1"/>
          </p:cNvSpPr>
          <p:nvPr>
            <p:ph type="title"/>
          </p:nvPr>
        </p:nvSpPr>
        <p:spPr/>
        <p:txBody>
          <a:bodyPr/>
          <a:lstStyle/>
          <a:p>
            <a:r>
              <a:rPr lang="pl-PL" dirty="0"/>
              <a:t>KOMPETENCJE RADY RODZICÓW –  </a:t>
            </a:r>
            <a:r>
              <a:rPr lang="pl-PL" dirty="0" err="1"/>
              <a:t>składaniE</a:t>
            </a:r>
            <a:r>
              <a:rPr lang="pl-PL" dirty="0"/>
              <a:t> wniosków:</a:t>
            </a:r>
          </a:p>
        </p:txBody>
      </p:sp>
      <p:sp>
        <p:nvSpPr>
          <p:cNvPr id="3" name="Symbol zastępczy zawartości 2">
            <a:extLst>
              <a:ext uri="{FF2B5EF4-FFF2-40B4-BE49-F238E27FC236}">
                <a16:creationId xmlns:a16="http://schemas.microsoft.com/office/drawing/2014/main" id="{8DD8F38D-331D-F942-6898-2F1FDB9A394F}"/>
              </a:ext>
            </a:extLst>
          </p:cNvPr>
          <p:cNvSpPr>
            <a:spLocks noGrp="1"/>
          </p:cNvSpPr>
          <p:nvPr>
            <p:ph idx="1"/>
          </p:nvPr>
        </p:nvSpPr>
        <p:spPr/>
        <p:txBody>
          <a:bodyPr>
            <a:normAutofit/>
          </a:bodyPr>
          <a:lstStyle/>
          <a:p>
            <a:pPr marL="0" indent="0" algn="l" fontAlgn="base">
              <a:buNone/>
            </a:pPr>
            <a:r>
              <a:rPr lang="pl-PL" b="0" i="0" dirty="0">
                <a:solidFill>
                  <a:srgbClr val="1B1B1B"/>
                </a:solidFill>
                <a:effectLst/>
              </a:rPr>
              <a:t>- prawo oświatowe nadaje radom rodziców prawo występowania do wszystkich kluczowych podmiotów działających w szkole (do dyrektora, rady pedagogicznej, samorządu uczniowskiego) i wokół szkoły (do organ prowadzącego szkołę, organu sprawującego nadzór pedagogiczny) - we wszystkich sprawach szkoły lub placówki.</a:t>
            </a:r>
          </a:p>
          <a:p>
            <a:pPr marL="0" indent="0" algn="l" fontAlgn="base">
              <a:buNone/>
            </a:pPr>
            <a:r>
              <a:rPr lang="pl-PL" b="0" i="0" dirty="0">
                <a:solidFill>
                  <a:srgbClr val="1B1B1B"/>
                </a:solidFill>
                <a:effectLst/>
              </a:rPr>
              <a:t>- kompetencja ta zawiera się w prawie do wyrażania opinii i formułowania wniosków. Nie są one wiążące dla adresatów. </a:t>
            </a:r>
            <a:endParaRPr lang="pl-PL" dirty="0"/>
          </a:p>
        </p:txBody>
      </p:sp>
    </p:spTree>
    <p:extLst>
      <p:ext uri="{BB962C8B-B14F-4D97-AF65-F5344CB8AC3E}">
        <p14:creationId xmlns:p14="http://schemas.microsoft.com/office/powerpoint/2010/main" val="1545387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E263003-636F-AD58-AC3E-2C208962B4FB}"/>
              </a:ext>
            </a:extLst>
          </p:cNvPr>
          <p:cNvSpPr>
            <a:spLocks noGrp="1"/>
          </p:cNvSpPr>
          <p:nvPr>
            <p:ph type="title"/>
          </p:nvPr>
        </p:nvSpPr>
        <p:spPr/>
        <p:txBody>
          <a:bodyPr/>
          <a:lstStyle/>
          <a:p>
            <a:r>
              <a:rPr lang="pl-PL" dirty="0"/>
              <a:t>Kompetencje rady rodziców - stanowiące:</a:t>
            </a:r>
          </a:p>
        </p:txBody>
      </p:sp>
      <p:sp>
        <p:nvSpPr>
          <p:cNvPr id="3" name="Symbol zastępczy zawartości 2">
            <a:extLst>
              <a:ext uri="{FF2B5EF4-FFF2-40B4-BE49-F238E27FC236}">
                <a16:creationId xmlns:a16="http://schemas.microsoft.com/office/drawing/2014/main" id="{DCE895D2-7D0C-FB75-4750-8187B651178D}"/>
              </a:ext>
            </a:extLst>
          </p:cNvPr>
          <p:cNvSpPr>
            <a:spLocks noGrp="1"/>
          </p:cNvSpPr>
          <p:nvPr>
            <p:ph idx="1"/>
          </p:nvPr>
        </p:nvSpPr>
        <p:spPr/>
        <p:txBody>
          <a:bodyPr>
            <a:normAutofit fontScale="62500" lnSpcReduction="20000"/>
          </a:bodyPr>
          <a:lstStyle/>
          <a:p>
            <a:pPr marL="0" indent="0" algn="l" fontAlgn="base">
              <a:buNone/>
            </a:pPr>
            <a:r>
              <a:rPr lang="pl-PL" b="0" i="0" dirty="0">
                <a:solidFill>
                  <a:srgbClr val="1B1B1B"/>
                </a:solidFill>
                <a:effectLst/>
                <a:latin typeface="Open Sans" panose="020B0606030504020204" pitchFamily="34" charset="0"/>
              </a:rPr>
              <a:t>- uchwalanie w porozumieniu z radą pedagogiczną programu wychowawczo-profilaktycznego szkoły lub placówki</a:t>
            </a:r>
          </a:p>
          <a:p>
            <a:pPr marL="0" indent="0" algn="l" fontAlgn="base">
              <a:buNone/>
            </a:pPr>
            <a:r>
              <a:rPr lang="pl-PL" b="0" i="0" dirty="0">
                <a:solidFill>
                  <a:srgbClr val="1B1B1B"/>
                </a:solidFill>
                <a:effectLst/>
                <a:latin typeface="Open Sans" panose="020B0606030504020204" pitchFamily="34" charset="0"/>
              </a:rPr>
              <a:t>- przez działanie </a:t>
            </a:r>
            <a:r>
              <a:rPr lang="pl-PL" b="1" i="0" dirty="0">
                <a:solidFill>
                  <a:srgbClr val="1B1B1B"/>
                </a:solidFill>
                <a:effectLst/>
                <a:latin typeface="inherit"/>
              </a:rPr>
              <a:t>„w porozumieniu” (uzgodnieniu) </a:t>
            </a:r>
            <a:r>
              <a:rPr lang="pl-PL" b="0" i="0" dirty="0">
                <a:solidFill>
                  <a:srgbClr val="1B1B1B"/>
                </a:solidFill>
                <a:effectLst/>
                <a:latin typeface="Open Sans" panose="020B0606030504020204" pitchFamily="34" charset="0"/>
              </a:rPr>
              <a:t>należy tu rozumieć przyjęcie rozstrzygnięcia w pełnej zgodności przez oba podmioty (łącznie radę rodziców i radę pedagogiczną). Oznacza to, iż nie jest możliwe, aby program profilaktyki został przyjęty przy sprzeciwie którejś z tych stron.</a:t>
            </a:r>
          </a:p>
          <a:p>
            <a:pPr marL="0" indent="0" algn="l" fontAlgn="base">
              <a:buNone/>
            </a:pPr>
            <a:r>
              <a:rPr lang="pl-PL" b="0" i="0" dirty="0">
                <a:solidFill>
                  <a:srgbClr val="1B1B1B"/>
                </a:solidFill>
                <a:effectLst/>
                <a:latin typeface="Open Sans" panose="020B0606030504020204" pitchFamily="34" charset="0"/>
              </a:rPr>
              <a:t>- rada pedagogiczna i rada rodziców mają 30 dni na wypracowanie porozumienia. Jeśli tak się nie stanie program ustala samodzielnie dyrektor szkoły </a:t>
            </a:r>
            <a:r>
              <a:rPr lang="pl-PL" b="1" i="0" dirty="0">
                <a:solidFill>
                  <a:srgbClr val="1B1B1B"/>
                </a:solidFill>
                <a:effectLst/>
                <a:latin typeface="inherit"/>
              </a:rPr>
              <a:t>w uzgodnieniu</a:t>
            </a:r>
            <a:r>
              <a:rPr lang="pl-PL" b="0" i="0" dirty="0">
                <a:solidFill>
                  <a:srgbClr val="1B1B1B"/>
                </a:solidFill>
                <a:effectLst/>
                <a:latin typeface="Open Sans" panose="020B0606030504020204" pitchFamily="34" charset="0"/>
              </a:rPr>
              <a:t> z organem sprawującym nadzór pedagogiczny.</a:t>
            </a:r>
          </a:p>
          <a:p>
            <a:pPr marL="0" indent="0" algn="l" fontAlgn="base">
              <a:buNone/>
            </a:pPr>
            <a:r>
              <a:rPr lang="pl-PL" b="0" i="0" dirty="0">
                <a:solidFill>
                  <a:srgbClr val="1B1B1B"/>
                </a:solidFill>
                <a:effectLst/>
                <a:latin typeface="Open Sans" panose="020B0606030504020204" pitchFamily="34" charset="0"/>
              </a:rPr>
              <a:t>- program ustalony przez dyrektora szkoły obowiązuje do czasu uchwalenia programu przez radę rodziców w porozumieniu z radą pedagogiczną – a zatem do ostatecznego porozumienia się w sprawie treści programów upoważnionych, właściwych podmiotów.</a:t>
            </a:r>
          </a:p>
          <a:p>
            <a:pPr algn="l"/>
            <a:r>
              <a:rPr lang="pl-PL" dirty="0">
                <a:solidFill>
                  <a:srgbClr val="333333"/>
                </a:solidFill>
                <a:latin typeface="Open Sans" panose="020B0606030504020204" pitchFamily="34" charset="0"/>
              </a:rPr>
              <a:t>wyrażanie zgody na </a:t>
            </a:r>
            <a:r>
              <a:rPr lang="pl-PL" b="0" i="0" dirty="0">
                <a:solidFill>
                  <a:srgbClr val="333333"/>
                </a:solidFill>
                <a:effectLst/>
                <a:latin typeface="Open Sans" panose="020B0606030504020204" pitchFamily="34" charset="0"/>
              </a:rPr>
              <a:t>wprowadzenie obowiązku noszenia przez uczniów na terenie szkoły jednolitego stroju;</a:t>
            </a:r>
          </a:p>
          <a:p>
            <a:pPr algn="l"/>
            <a:r>
              <a:rPr lang="pl-PL" dirty="0">
                <a:solidFill>
                  <a:srgbClr val="333333"/>
                </a:solidFill>
                <a:latin typeface="Open Sans" panose="020B0606030504020204" pitchFamily="34" charset="0"/>
              </a:rPr>
              <a:t>uzgadnianie </a:t>
            </a:r>
            <a:r>
              <a:rPr lang="pl-PL" b="0" i="0" dirty="0">
                <a:solidFill>
                  <a:srgbClr val="333333"/>
                </a:solidFill>
                <a:effectLst/>
                <a:latin typeface="Open Sans" panose="020B0606030504020204" pitchFamily="34" charset="0"/>
              </a:rPr>
              <a:t>jednolitego stroju w dla uczniów w przypadku jego wprowadzenia;</a:t>
            </a:r>
          </a:p>
          <a:p>
            <a:r>
              <a:rPr lang="pl-PL" b="0" i="0" dirty="0">
                <a:solidFill>
                  <a:srgbClr val="1B1B1B"/>
                </a:solidFill>
                <a:effectLst/>
                <a:latin typeface="Open Sans" panose="020B0606030504020204" pitchFamily="34" charset="0"/>
              </a:rPr>
              <a:t>prawo do wypowiadania się w formie wiążącej opinii (pozytywna opinia) o podjęciu działalności w szkole lub placówce przez stowarzyszenie lub inną organizację (art. 86 ust. 2 ustawy </a:t>
            </a:r>
            <a:r>
              <a:rPr lang="pl-PL" b="0" i="1" dirty="0">
                <a:solidFill>
                  <a:srgbClr val="1B1B1B"/>
                </a:solidFill>
                <a:effectLst/>
                <a:latin typeface="inherit"/>
              </a:rPr>
              <a:t>Prawo oświatowe</a:t>
            </a:r>
            <a:r>
              <a:rPr lang="pl-PL" b="0" i="0" dirty="0">
                <a:solidFill>
                  <a:srgbClr val="1B1B1B"/>
                </a:solidFill>
                <a:effectLst/>
                <a:latin typeface="Open Sans" panose="020B0606030504020204" pitchFamily="34" charset="0"/>
              </a:rPr>
              <a:t>),</a:t>
            </a:r>
          </a:p>
          <a:p>
            <a:pPr algn="l"/>
            <a:endParaRPr lang="pl-PL" b="0" i="0" dirty="0">
              <a:solidFill>
                <a:srgbClr val="333333"/>
              </a:solidFill>
              <a:effectLst/>
              <a:latin typeface="Open Sans" panose="020B0606030504020204" pitchFamily="34" charset="0"/>
            </a:endParaRPr>
          </a:p>
          <a:p>
            <a:pPr marL="0" indent="0" algn="l" fontAlgn="base">
              <a:buNone/>
            </a:pPr>
            <a:endParaRPr lang="pl-PL" b="0" i="0" dirty="0">
              <a:solidFill>
                <a:srgbClr val="1B1B1B"/>
              </a:solidFill>
              <a:effectLst/>
              <a:latin typeface="Open Sans" panose="020B0606030504020204" pitchFamily="34" charset="0"/>
            </a:endParaRPr>
          </a:p>
          <a:p>
            <a:endParaRPr lang="pl-PL" dirty="0"/>
          </a:p>
        </p:txBody>
      </p:sp>
    </p:spTree>
    <p:extLst>
      <p:ext uri="{BB962C8B-B14F-4D97-AF65-F5344CB8AC3E}">
        <p14:creationId xmlns:p14="http://schemas.microsoft.com/office/powerpoint/2010/main" val="3845935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Program  wychowawczo - profilaktyczny</a:t>
            </a:r>
            <a:endParaRPr lang="pl-PL" dirty="0"/>
          </a:p>
        </p:txBody>
      </p:sp>
      <p:sp>
        <p:nvSpPr>
          <p:cNvPr id="3" name="Symbol zastępczy zawartości 2"/>
          <p:cNvSpPr>
            <a:spLocks noGrp="1"/>
          </p:cNvSpPr>
          <p:nvPr>
            <p:ph idx="1"/>
          </p:nvPr>
        </p:nvSpPr>
        <p:spPr/>
        <p:txBody>
          <a:bodyPr>
            <a:normAutofit fontScale="92500"/>
          </a:bodyPr>
          <a:lstStyle/>
          <a:p>
            <a:r>
              <a:rPr lang="pl-PL" dirty="0" smtClean="0"/>
              <a:t>Program wychowawczo-profilaktyczny  - art. 26 pr. oświatowego</a:t>
            </a:r>
          </a:p>
          <a:p>
            <a:r>
              <a:rPr lang="pl-PL" dirty="0" smtClean="0"/>
              <a:t>Program obejmuje treści i działania o charakterze wychowawczym skierowane do uczniów oraz o charakterze profilaktycznym skierowane do uczniów , nauczycieli i rodziców.</a:t>
            </a:r>
          </a:p>
          <a:p>
            <a:r>
              <a:rPr lang="pl-PL" dirty="0" smtClean="0"/>
              <a:t>Program opracowuje się na podstawie wyników corocznej diagnozy  w zakresie występujących w </a:t>
            </a:r>
            <a:r>
              <a:rPr lang="pl-PL" dirty="0"/>
              <a:t>ś</a:t>
            </a:r>
            <a:r>
              <a:rPr lang="pl-PL" dirty="0" smtClean="0"/>
              <a:t>rodowisku szkolnym potrzeb rozwojowych uczniów ze szczególnym uwzględnieniem zagrożeń związanych z używaniem substancji psychotropowych, środków zastępczych oraz nowych substancji psychoaktywnych.</a:t>
            </a:r>
          </a:p>
          <a:p>
            <a:r>
              <a:rPr lang="pl-PL" dirty="0" smtClean="0"/>
              <a:t>Diagnozę przeprowadza dyrektor szkoły albo upoważniony przez niego pracownik szkoły. </a:t>
            </a:r>
            <a:endParaRPr lang="pl-PL" dirty="0"/>
          </a:p>
        </p:txBody>
      </p:sp>
    </p:spTree>
    <p:extLst>
      <p:ext uri="{BB962C8B-B14F-4D97-AF65-F5344CB8AC3E}">
        <p14:creationId xmlns:p14="http://schemas.microsoft.com/office/powerpoint/2010/main" val="1285280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Program  wychowawczo - profilaktyczny zespół szkół</a:t>
            </a:r>
            <a:endParaRPr lang="pl-PL" dirty="0"/>
          </a:p>
        </p:txBody>
      </p:sp>
      <p:sp>
        <p:nvSpPr>
          <p:cNvPr id="3" name="Symbol zastępczy zawartości 2"/>
          <p:cNvSpPr>
            <a:spLocks noGrp="1"/>
          </p:cNvSpPr>
          <p:nvPr>
            <p:ph idx="1"/>
          </p:nvPr>
        </p:nvSpPr>
        <p:spPr/>
        <p:txBody>
          <a:bodyPr/>
          <a:lstStyle/>
          <a:p>
            <a:r>
              <a:rPr lang="pl-PL" dirty="0" smtClean="0"/>
              <a:t>W przypadku zespołu szkół , jeśli w zespole jest jedna rada rodziców i jedna rada pedagogiczna opracowuje się jeden program wychowawczo-profilaktyczny.</a:t>
            </a:r>
          </a:p>
          <a:p>
            <a:r>
              <a:rPr lang="pl-PL" dirty="0" smtClean="0"/>
              <a:t>Jeśli rada rodziców działa w każdej ze szkół wchodzących w skład zespołu, to uchwalają oddzielnie programy wychowawczo-profilaktyczne dla każdej ze szkół.</a:t>
            </a:r>
          </a:p>
          <a:p>
            <a:r>
              <a:rPr lang="pl-PL" dirty="0" smtClean="0"/>
              <a:t>Informacje o uchwalaniu programu powinny być zawarte w statucie zespołu szkół.</a:t>
            </a:r>
            <a:endParaRPr lang="pl-PL" dirty="0"/>
          </a:p>
        </p:txBody>
      </p:sp>
    </p:spTree>
    <p:extLst>
      <p:ext uri="{BB962C8B-B14F-4D97-AF65-F5344CB8AC3E}">
        <p14:creationId xmlns:p14="http://schemas.microsoft.com/office/powerpoint/2010/main" val="4222234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F5B79A6-7731-2ABD-C853-1D09B0F615F0}"/>
              </a:ext>
            </a:extLst>
          </p:cNvPr>
          <p:cNvSpPr>
            <a:spLocks noGrp="1"/>
          </p:cNvSpPr>
          <p:nvPr>
            <p:ph type="title"/>
          </p:nvPr>
        </p:nvSpPr>
        <p:spPr/>
        <p:txBody>
          <a:bodyPr/>
          <a:lstStyle/>
          <a:p>
            <a:r>
              <a:rPr lang="pl-PL" dirty="0"/>
              <a:t>KOMPETENCJE RADY RODZICÓW - opiniowanie</a:t>
            </a:r>
          </a:p>
        </p:txBody>
      </p:sp>
      <p:sp>
        <p:nvSpPr>
          <p:cNvPr id="3" name="Symbol zastępczy zawartości 2">
            <a:extLst>
              <a:ext uri="{FF2B5EF4-FFF2-40B4-BE49-F238E27FC236}">
                <a16:creationId xmlns:a16="http://schemas.microsoft.com/office/drawing/2014/main" id="{B3554DDD-6E18-1345-AC04-70FC050E96E7}"/>
              </a:ext>
            </a:extLst>
          </p:cNvPr>
          <p:cNvSpPr>
            <a:spLocks noGrp="1"/>
          </p:cNvSpPr>
          <p:nvPr>
            <p:ph idx="1"/>
          </p:nvPr>
        </p:nvSpPr>
        <p:spPr/>
        <p:txBody>
          <a:bodyPr>
            <a:normAutofit fontScale="25000" lnSpcReduction="20000"/>
          </a:bodyPr>
          <a:lstStyle/>
          <a:p>
            <a:pPr marL="0" indent="0" algn="l" fontAlgn="base">
              <a:buNone/>
            </a:pPr>
            <a:r>
              <a:rPr lang="pl-PL" sz="4800" dirty="0">
                <a:solidFill>
                  <a:srgbClr val="1B1B1B"/>
                </a:solidFill>
              </a:rPr>
              <a:t>- </a:t>
            </a:r>
            <a:r>
              <a:rPr lang="pl-PL" sz="4800" b="0" i="0" dirty="0">
                <a:solidFill>
                  <a:srgbClr val="1B1B1B"/>
                </a:solidFill>
                <a:effectLst/>
              </a:rPr>
              <a:t>programu i harmonogramu poprawy efektywności kształcenia lub wychowania szkoły lub placówki </a:t>
            </a:r>
          </a:p>
          <a:p>
            <a:pPr marL="0" indent="0" algn="l" fontAlgn="base">
              <a:buNone/>
            </a:pPr>
            <a:r>
              <a:rPr lang="pl-PL" sz="4800" dirty="0">
                <a:solidFill>
                  <a:srgbClr val="1B1B1B"/>
                </a:solidFill>
              </a:rPr>
              <a:t>- </a:t>
            </a:r>
            <a:r>
              <a:rPr lang="pl-PL" sz="4800" b="0" i="0" dirty="0">
                <a:solidFill>
                  <a:srgbClr val="1B1B1B"/>
                </a:solidFill>
                <a:effectLst/>
              </a:rPr>
              <a:t>projekt planu finansowego składanego przez dyrektora szkoły</a:t>
            </a:r>
          </a:p>
          <a:p>
            <a:pPr marL="0" indent="0" fontAlgn="base">
              <a:buNone/>
            </a:pPr>
            <a:r>
              <a:rPr lang="pl-PL" sz="4800" dirty="0">
                <a:solidFill>
                  <a:srgbClr val="1B1B1B"/>
                </a:solidFill>
              </a:rPr>
              <a:t>- </a:t>
            </a:r>
            <a:r>
              <a:rPr lang="pl-PL" sz="4800" b="0" i="0" dirty="0">
                <a:solidFill>
                  <a:srgbClr val="1B1B1B"/>
                </a:solidFill>
                <a:effectLst/>
              </a:rPr>
              <a:t>wyrażanie opinii rady rodziców, w sprawie prowadzenia eksperymentu szkolnego (art. 45 ust. 9 ustawy </a:t>
            </a:r>
            <a:r>
              <a:rPr lang="pl-PL" sz="4800" b="0" i="1" dirty="0">
                <a:solidFill>
                  <a:srgbClr val="1B1B1B"/>
                </a:solidFill>
                <a:effectLst/>
              </a:rPr>
              <a:t>Prawo oświatowe</a:t>
            </a:r>
            <a:r>
              <a:rPr lang="pl-PL" sz="4800" b="0" i="0" dirty="0">
                <a:solidFill>
                  <a:srgbClr val="1B1B1B"/>
                </a:solidFill>
                <a:effectLst/>
              </a:rPr>
              <a:t>);</a:t>
            </a:r>
          </a:p>
          <a:p>
            <a:pPr marL="0" indent="0" fontAlgn="base">
              <a:buNone/>
            </a:pPr>
            <a:r>
              <a:rPr lang="pl-PL" sz="4800" smtClean="0">
                <a:solidFill>
                  <a:srgbClr val="333333"/>
                </a:solidFill>
              </a:rPr>
              <a:t>- </a:t>
            </a:r>
            <a:r>
              <a:rPr lang="pl-PL" sz="4800" dirty="0">
                <a:solidFill>
                  <a:srgbClr val="333333"/>
                </a:solidFill>
              </a:rPr>
              <a:t>z</a:t>
            </a:r>
            <a:r>
              <a:rPr lang="pl-PL" sz="4800" b="0" i="0" dirty="0">
                <a:solidFill>
                  <a:srgbClr val="333333"/>
                </a:solidFill>
                <a:effectLst/>
              </a:rPr>
              <a:t>asięganie opinii przez dyrektora </a:t>
            </a:r>
            <a:r>
              <a:rPr lang="pl-PL" sz="4800" dirty="0">
                <a:solidFill>
                  <a:srgbClr val="333333"/>
                </a:solidFill>
              </a:rPr>
              <a:t> na d</a:t>
            </a:r>
            <a:r>
              <a:rPr lang="pl-PL" sz="4800" b="0" i="0" dirty="0">
                <a:solidFill>
                  <a:srgbClr val="333333"/>
                </a:solidFill>
                <a:effectLst/>
              </a:rPr>
              <a:t>odatkowe zajęcia edukacyjne, do których zalicza się:</a:t>
            </a:r>
          </a:p>
          <a:p>
            <a:pPr marL="0" indent="0" algn="l">
              <a:buNone/>
            </a:pPr>
            <a:r>
              <a:rPr lang="pl-PL" sz="4800" b="0" i="0" dirty="0">
                <a:solidFill>
                  <a:srgbClr val="333333"/>
                </a:solidFill>
                <a:effectLst/>
              </a:rPr>
              <a:t>a) zajęcia z języka obcego nowożytnego innego niż język obcy nowożytny nauczany w ramach obowiązkowych zajęć edukacyjnych,</a:t>
            </a:r>
          </a:p>
          <a:p>
            <a:pPr marL="0" indent="0" algn="l">
              <a:buNone/>
            </a:pPr>
            <a:r>
              <a:rPr lang="pl-PL" sz="4800" b="0" i="0" dirty="0">
                <a:solidFill>
                  <a:srgbClr val="333333"/>
                </a:solidFill>
                <a:effectLst/>
              </a:rPr>
              <a:t>b) zajęcia, dla których nie została ustalona podstawa programowa, lecz program nauczania tych zajęć został włączony do szkolnego zestawu programów nauczania;</a:t>
            </a:r>
          </a:p>
          <a:p>
            <a:pPr marL="0" indent="0" fontAlgn="base">
              <a:buNone/>
            </a:pPr>
            <a:r>
              <a:rPr lang="pl-PL" sz="4800" b="0" i="0" dirty="0">
                <a:solidFill>
                  <a:srgbClr val="1B1B1B"/>
                </a:solidFill>
                <a:effectLst/>
              </a:rPr>
              <a:t>- opiniowanie długości przerw międzylekcyjnych oraz organizację przerw (</a:t>
            </a:r>
            <a:r>
              <a:rPr lang="pl-PL" sz="4800" b="0" i="0" dirty="0">
                <a:solidFill>
                  <a:srgbClr val="333333"/>
                </a:solidFill>
                <a:effectLst/>
              </a:rPr>
              <a:t>Rozporządzenie Ministra Edukacji Narodowej i Sportu z dnia 31 grudnia 2002 r. w sprawie bezpieczeństwa i higieny w publicznych i niepublicznych szkołach i placówkach (</a:t>
            </a:r>
            <a:r>
              <a:rPr lang="pl-PL" sz="4800" b="0" i="0" dirty="0" err="1">
                <a:solidFill>
                  <a:srgbClr val="333333"/>
                </a:solidFill>
                <a:effectLst/>
              </a:rPr>
              <a:t>t.j</a:t>
            </a:r>
            <a:r>
              <a:rPr lang="pl-PL" sz="4800" b="0" i="0" dirty="0">
                <a:solidFill>
                  <a:srgbClr val="333333"/>
                </a:solidFill>
                <a:effectLst/>
              </a:rPr>
              <a:t>. Dz. U. z 2020 r. poz. 1604).</a:t>
            </a:r>
            <a:endParaRPr lang="pl-PL" sz="4800" b="0" i="0" dirty="0">
              <a:solidFill>
                <a:srgbClr val="1B1B1B"/>
              </a:solidFill>
              <a:effectLst/>
            </a:endParaRPr>
          </a:p>
          <a:p>
            <a:pPr marL="0" indent="0" fontAlgn="base">
              <a:buNone/>
            </a:pPr>
            <a:endParaRPr lang="pl-PL" sz="4800" b="0" i="0" dirty="0">
              <a:solidFill>
                <a:srgbClr val="1B1B1B"/>
              </a:solidFill>
              <a:effectLst/>
            </a:endParaRPr>
          </a:p>
          <a:p>
            <a:pPr marL="0" indent="0" algn="l" fontAlgn="base">
              <a:buNone/>
            </a:pPr>
            <a:r>
              <a:rPr lang="pl-PL" sz="4800" b="0" i="0" dirty="0">
                <a:solidFill>
                  <a:srgbClr val="1B1B1B"/>
                </a:solidFill>
                <a:effectLst/>
              </a:rPr>
              <a:t>Należy pamiętać, iż wyrażone w tym trybie opinie także - nie są wiążące. </a:t>
            </a:r>
          </a:p>
          <a:p>
            <a:endParaRPr lang="pl-PL" dirty="0"/>
          </a:p>
        </p:txBody>
      </p:sp>
    </p:spTree>
    <p:extLst>
      <p:ext uri="{BB962C8B-B14F-4D97-AF65-F5344CB8AC3E}">
        <p14:creationId xmlns:p14="http://schemas.microsoft.com/office/powerpoint/2010/main" val="2606831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2FF84D-8457-7189-7107-4E49EF305080}"/>
              </a:ext>
            </a:extLst>
          </p:cNvPr>
          <p:cNvSpPr>
            <a:spLocks noGrp="1"/>
          </p:cNvSpPr>
          <p:nvPr>
            <p:ph type="title"/>
          </p:nvPr>
        </p:nvSpPr>
        <p:spPr/>
        <p:txBody>
          <a:bodyPr/>
          <a:lstStyle/>
          <a:p>
            <a:r>
              <a:rPr lang="pl-PL" dirty="0"/>
              <a:t>KOMPETENCJE RADY RODZICÓW - inne</a:t>
            </a:r>
          </a:p>
        </p:txBody>
      </p:sp>
      <p:sp>
        <p:nvSpPr>
          <p:cNvPr id="3" name="Symbol zastępczy zawartości 2">
            <a:extLst>
              <a:ext uri="{FF2B5EF4-FFF2-40B4-BE49-F238E27FC236}">
                <a16:creationId xmlns:a16="http://schemas.microsoft.com/office/drawing/2014/main" id="{89291A70-0252-1E1E-B73B-D8E4AA684DFF}"/>
              </a:ext>
            </a:extLst>
          </p:cNvPr>
          <p:cNvSpPr>
            <a:spLocks noGrp="1"/>
          </p:cNvSpPr>
          <p:nvPr>
            <p:ph idx="1"/>
          </p:nvPr>
        </p:nvSpPr>
        <p:spPr/>
        <p:txBody>
          <a:bodyPr>
            <a:normAutofit fontScale="77500" lnSpcReduction="20000"/>
          </a:bodyPr>
          <a:lstStyle/>
          <a:p>
            <a:pPr algn="l" fontAlgn="base">
              <a:buFont typeface="Arial" panose="020B0604020202020204" pitchFamily="34" charset="0"/>
              <a:buChar char="•"/>
            </a:pPr>
            <a:r>
              <a:rPr lang="pl-PL" b="0" i="0" dirty="0">
                <a:solidFill>
                  <a:srgbClr val="1B1B1B"/>
                </a:solidFill>
                <a:effectLst/>
              </a:rPr>
              <a:t>prawo do wskazania własnego przedstawiciela (rady rodziców) do komisji konkursowej na stanowisko dyrektora szkoły (art. 63 ust. 14 pkt 2 lit b ustawy </a:t>
            </a:r>
            <a:r>
              <a:rPr lang="pl-PL" b="0" i="1" dirty="0">
                <a:solidFill>
                  <a:srgbClr val="1B1B1B"/>
                </a:solidFill>
                <a:effectLst/>
              </a:rPr>
              <a:t>Prawo oświatowe</a:t>
            </a:r>
            <a:r>
              <a:rPr lang="pl-PL" b="0" i="0" dirty="0" smtClean="0">
                <a:solidFill>
                  <a:srgbClr val="1B1B1B"/>
                </a:solidFill>
                <a:effectLst/>
              </a:rPr>
              <a:t>) lub dyrektora zespołu szkół(przedstawicieli rady rodziców wyłania się spośród rodziców wszystkich szkół wchodzących w skład zespołu lub łączonych w zespół –art. 63 ust.12 pkt 2 pr. oświatowego),</a:t>
            </a:r>
            <a:endParaRPr lang="pl-PL" b="0" i="0" dirty="0">
              <a:solidFill>
                <a:srgbClr val="1B1B1B"/>
              </a:solidFill>
              <a:effectLst/>
            </a:endParaRPr>
          </a:p>
          <a:p>
            <a:pPr algn="l" fontAlgn="base">
              <a:buFont typeface="Arial" panose="020B0604020202020204" pitchFamily="34" charset="0"/>
              <a:buChar char="•"/>
            </a:pPr>
            <a:r>
              <a:rPr lang="pl-PL" b="0" i="0" dirty="0">
                <a:solidFill>
                  <a:srgbClr val="1B1B1B"/>
                </a:solidFill>
                <a:effectLst/>
              </a:rPr>
              <a:t>prawo do złożenia wniosku o jednolity strój i prawo do uzgodnienia jego kroju (art.100  ustawy </a:t>
            </a:r>
            <a:r>
              <a:rPr lang="pl-PL" b="0" i="1" dirty="0">
                <a:solidFill>
                  <a:srgbClr val="1B1B1B"/>
                </a:solidFill>
                <a:effectLst/>
              </a:rPr>
              <a:t>Prawo oświatowe</a:t>
            </a:r>
            <a:r>
              <a:rPr lang="pl-PL" b="0" i="0" dirty="0">
                <a:solidFill>
                  <a:srgbClr val="1B1B1B"/>
                </a:solidFill>
                <a:effectLst/>
              </a:rPr>
              <a:t>),</a:t>
            </a:r>
          </a:p>
          <a:p>
            <a:pPr algn="l" fontAlgn="base">
              <a:buFont typeface="Arial" panose="020B0604020202020204" pitchFamily="34" charset="0"/>
              <a:buChar char="•"/>
            </a:pPr>
            <a:r>
              <a:rPr lang="pl-PL" b="0" i="0" dirty="0">
                <a:solidFill>
                  <a:srgbClr val="1B1B1B"/>
                </a:solidFill>
                <a:effectLst/>
              </a:rPr>
              <a:t>prawo wypowiedzenia się (w ramach konsultacji) w sprawie wprowadzenia szczególnego nadzoru nad pomieszczeniami szkoły lub placówki lub terenem wokół szkoły lub placówki w postaci środków technicznych umożliwiających rejestrację obrazu (monitoring) (art. 108a ustawy </a:t>
            </a:r>
            <a:r>
              <a:rPr lang="pl-PL" b="0" i="1" dirty="0">
                <a:solidFill>
                  <a:srgbClr val="1B1B1B"/>
                </a:solidFill>
                <a:effectLst/>
              </a:rPr>
              <a:t>Prawo oświatowe</a:t>
            </a:r>
            <a:r>
              <a:rPr lang="pl-PL" b="0" i="0" dirty="0">
                <a:solidFill>
                  <a:srgbClr val="1B1B1B"/>
                </a:solidFill>
                <a:effectLst/>
              </a:rPr>
              <a:t>),</a:t>
            </a:r>
          </a:p>
          <a:p>
            <a:pPr algn="l" fontAlgn="base">
              <a:buFont typeface="Arial" panose="020B0604020202020204" pitchFamily="34" charset="0"/>
              <a:buChar char="•"/>
            </a:pPr>
            <a:r>
              <a:rPr lang="pl-PL" b="0" i="0" dirty="0">
                <a:solidFill>
                  <a:srgbClr val="1B1B1B"/>
                </a:solidFill>
                <a:effectLst/>
              </a:rPr>
              <a:t>prawo do złożenia wniosku o ocenę pracy nauczyciela oraz zaopiniowania oceny (art. 6a ustawy </a:t>
            </a:r>
            <a:r>
              <a:rPr lang="pl-PL" b="0" i="1" dirty="0">
                <a:solidFill>
                  <a:srgbClr val="1B1B1B"/>
                </a:solidFill>
                <a:effectLst/>
              </a:rPr>
              <a:t>Karta Nauczyciela</a:t>
            </a:r>
            <a:r>
              <a:rPr lang="pl-PL" b="0" i="0" dirty="0">
                <a:solidFill>
                  <a:srgbClr val="1B1B1B"/>
                </a:solidFill>
                <a:effectLst/>
              </a:rPr>
              <a:t>), - prawo do formułowania opinii w sprawie oceny dorobku zawodowego za okres stażu (art. 9c ust 6 i ust. 7 ustawy </a:t>
            </a:r>
            <a:r>
              <a:rPr lang="pl-PL" b="0" i="1" dirty="0">
                <a:solidFill>
                  <a:srgbClr val="1B1B1B"/>
                </a:solidFill>
                <a:effectLst/>
              </a:rPr>
              <a:t>Karta Nauczyciela</a:t>
            </a:r>
            <a:r>
              <a:rPr lang="pl-PL" b="0" i="0" dirty="0">
                <a:solidFill>
                  <a:srgbClr val="1B1B1B"/>
                </a:solidFill>
                <a:effectLst/>
              </a:rPr>
              <a:t>).</a:t>
            </a:r>
          </a:p>
          <a:p>
            <a:endParaRPr lang="pl-PL" dirty="0"/>
          </a:p>
        </p:txBody>
      </p:sp>
    </p:spTree>
    <p:extLst>
      <p:ext uri="{BB962C8B-B14F-4D97-AF65-F5344CB8AC3E}">
        <p14:creationId xmlns:p14="http://schemas.microsoft.com/office/powerpoint/2010/main" val="541974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AFBD48-E061-6486-B7F7-26962819EF17}"/>
              </a:ext>
            </a:extLst>
          </p:cNvPr>
          <p:cNvSpPr>
            <a:spLocks noGrp="1"/>
          </p:cNvSpPr>
          <p:nvPr>
            <p:ph type="title"/>
          </p:nvPr>
        </p:nvSpPr>
        <p:spPr/>
        <p:txBody>
          <a:bodyPr/>
          <a:lstStyle/>
          <a:p>
            <a:r>
              <a:rPr lang="pl-PL" dirty="0"/>
              <a:t>KOMPETENCJE RADY RODZICÓW - INNE</a:t>
            </a:r>
          </a:p>
        </p:txBody>
      </p:sp>
      <p:sp>
        <p:nvSpPr>
          <p:cNvPr id="3" name="Symbol zastępczy zawartości 2">
            <a:extLst>
              <a:ext uri="{FF2B5EF4-FFF2-40B4-BE49-F238E27FC236}">
                <a16:creationId xmlns:a16="http://schemas.microsoft.com/office/drawing/2014/main" id="{9CA20D17-B403-F01F-ACA7-54EA06ECD8EC}"/>
              </a:ext>
            </a:extLst>
          </p:cNvPr>
          <p:cNvSpPr>
            <a:spLocks noGrp="1"/>
          </p:cNvSpPr>
          <p:nvPr>
            <p:ph idx="1"/>
          </p:nvPr>
        </p:nvSpPr>
        <p:spPr/>
        <p:txBody>
          <a:bodyPr>
            <a:normAutofit fontScale="25000" lnSpcReduction="20000"/>
          </a:bodyPr>
          <a:lstStyle/>
          <a:p>
            <a:r>
              <a:rPr lang="pl-PL" sz="4500" dirty="0" err="1"/>
              <a:t>NIEsamodzielne</a:t>
            </a:r>
            <a:r>
              <a:rPr lang="pl-PL" sz="4500" dirty="0"/>
              <a:t> wnioskowanie o nadanie imienia szkole lub placówce przez organ prowadzący (§ 2 ust. 1 </a:t>
            </a:r>
            <a:r>
              <a:rPr lang="pl-PL" sz="4500" b="0" i="0" dirty="0">
                <a:solidFill>
                  <a:srgbClr val="333333"/>
                </a:solidFill>
                <a:effectLst/>
              </a:rPr>
              <a:t>Rozporządzenia Ministra Edukacji Narodowej z dnia 28 lutego 2019 r. w sprawie szczegółowej organizacji publicznych szkół i publicznych przedszkoli (Dz. U. poz. 502 z </a:t>
            </a:r>
            <a:r>
              <a:rPr lang="pl-PL" sz="4500" b="0" i="0" dirty="0" err="1">
                <a:solidFill>
                  <a:srgbClr val="333333"/>
                </a:solidFill>
                <a:effectLst/>
              </a:rPr>
              <a:t>późn</a:t>
            </a:r>
            <a:r>
              <a:rPr lang="pl-PL" sz="4500" b="0" i="0" dirty="0">
                <a:solidFill>
                  <a:srgbClr val="333333"/>
                </a:solidFill>
                <a:effectLst/>
              </a:rPr>
              <a:t>. zm.);</a:t>
            </a:r>
          </a:p>
          <a:p>
            <a:r>
              <a:rPr lang="pl-PL" sz="4500" dirty="0"/>
              <a:t>opiniowanie projektu dodatkowych dni wolnych od zajęć </a:t>
            </a:r>
            <a:r>
              <a:rPr lang="pl-PL" sz="4500" dirty="0" err="1"/>
              <a:t>dydaktycznowychowawczych</a:t>
            </a:r>
            <a:r>
              <a:rPr lang="pl-PL" sz="4500" dirty="0"/>
              <a:t> w danym roku szkolnym (§ 5 ust. 1 i 5 rozporządzenia Ministra Edukacji Narodowej z dnia 11 sierpnia 2017r. w sprawie organizacji roku szkolnego; Dz.U.2017.1603), </a:t>
            </a:r>
          </a:p>
          <a:p>
            <a:r>
              <a:rPr lang="pl-PL" sz="4500" dirty="0"/>
              <a:t>opiniowanie propozycji zajęć do wyboru przez ucznia z wychowania fizycznego (§ 4 ust. 2 rozporządzenia Ministra Edukacji Narodowej z dnia 29 czerwca 2017r. w sprawie dopuszczalnych form realizacji obowiązkowych zajęć wychowania fizycznego; Dz.U.2017.1322);</a:t>
            </a:r>
          </a:p>
          <a:p>
            <a:r>
              <a:rPr lang="pl-PL" sz="4500" dirty="0"/>
              <a:t>możliwość uczestniczenia w pracy zespołu powypadkowego (§ 43 ust. 7 rozporządzenia Ministra Edukacji Narodowej i Sportu z dnia 31 grudnia 2002r. w sprawie bezpieczeństwa i higieny w publicznych i niepublicznych szkołach i placówkach; Dz.U. z 2002r. Nr 6, poz.69 ze zmianami);</a:t>
            </a:r>
          </a:p>
          <a:p>
            <a:r>
              <a:rPr lang="pl-PL" sz="4500" dirty="0"/>
              <a:t>udział w pracy komisji ustalającej roczną ocenę klasyfikacyjną zachowania w przypadku stwierdzenia, że ocena ta została ustalona niezgodnie z prawem (§  17 ust. 7 </a:t>
            </a:r>
            <a:r>
              <a:rPr lang="pl-PL" sz="4500" b="0" i="0" dirty="0">
                <a:solidFill>
                  <a:srgbClr val="333333"/>
                </a:solidFill>
                <a:effectLst/>
              </a:rPr>
              <a:t>Rozporządzenie Ministra Edukacji Narodowej z dnia 22 lutego 2019 r. w sprawie oceniania, klasyfikowania i promowania uczniów i słuchaczy w szkołach publicznych (</a:t>
            </a:r>
            <a:r>
              <a:rPr lang="pl-PL" sz="4500" b="0" i="0" dirty="0" err="1">
                <a:solidFill>
                  <a:srgbClr val="333333"/>
                </a:solidFill>
                <a:effectLst/>
              </a:rPr>
              <a:t>t.j</a:t>
            </a:r>
            <a:r>
              <a:rPr lang="pl-PL" sz="4500" b="0" i="0" dirty="0">
                <a:solidFill>
                  <a:srgbClr val="333333"/>
                </a:solidFill>
                <a:effectLst/>
              </a:rPr>
              <a:t>. Dz. U. z 2023 r. poz. 2572</a:t>
            </a:r>
            <a:r>
              <a:rPr lang="pl-PL" sz="4500" b="0" i="0" dirty="0" smtClean="0">
                <a:solidFill>
                  <a:srgbClr val="333333"/>
                </a:solidFill>
                <a:effectLst/>
              </a:rPr>
              <a:t>).</a:t>
            </a:r>
          </a:p>
          <a:p>
            <a:r>
              <a:rPr lang="pl-PL" sz="4500" dirty="0" smtClean="0">
                <a:solidFill>
                  <a:srgbClr val="333333"/>
                </a:solidFill>
              </a:rPr>
              <a:t>Rada rodziców może wnioskować o powołanie rady szkoły- art. 81 ust.13 pr. oświatowego.</a:t>
            </a:r>
            <a:endParaRPr lang="pl-PL" sz="4500" b="0" i="0" dirty="0">
              <a:solidFill>
                <a:srgbClr val="333333"/>
              </a:solidFill>
              <a:effectLst/>
            </a:endParaRPr>
          </a:p>
          <a:p>
            <a:endParaRPr lang="pl-PL" dirty="0"/>
          </a:p>
          <a:p>
            <a:endParaRPr lang="pl-PL" dirty="0"/>
          </a:p>
        </p:txBody>
      </p:sp>
    </p:spTree>
    <p:extLst>
      <p:ext uri="{BB962C8B-B14F-4D97-AF65-F5344CB8AC3E}">
        <p14:creationId xmlns:p14="http://schemas.microsoft.com/office/powerpoint/2010/main" val="2197297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D47365-FA7E-73C5-8AE1-90305C108A12}"/>
              </a:ext>
            </a:extLst>
          </p:cNvPr>
          <p:cNvSpPr>
            <a:spLocks noGrp="1"/>
          </p:cNvSpPr>
          <p:nvPr>
            <p:ph type="title"/>
          </p:nvPr>
        </p:nvSpPr>
        <p:spPr/>
        <p:txBody>
          <a:bodyPr/>
          <a:lstStyle/>
          <a:p>
            <a:r>
              <a:rPr lang="pl-PL" dirty="0"/>
              <a:t>Fundusze rady rodziców</a:t>
            </a:r>
          </a:p>
        </p:txBody>
      </p:sp>
      <p:sp>
        <p:nvSpPr>
          <p:cNvPr id="3" name="Symbol zastępczy zawartości 2">
            <a:extLst>
              <a:ext uri="{FF2B5EF4-FFF2-40B4-BE49-F238E27FC236}">
                <a16:creationId xmlns:a16="http://schemas.microsoft.com/office/drawing/2014/main" id="{38715054-218C-7FAC-CCD2-E59F6C92E77B}"/>
              </a:ext>
            </a:extLst>
          </p:cNvPr>
          <p:cNvSpPr>
            <a:spLocks noGrp="1"/>
          </p:cNvSpPr>
          <p:nvPr>
            <p:ph idx="1"/>
          </p:nvPr>
        </p:nvSpPr>
        <p:spPr/>
        <p:txBody>
          <a:bodyPr>
            <a:normAutofit fontScale="92500" lnSpcReduction="10000"/>
          </a:bodyPr>
          <a:lstStyle/>
          <a:p>
            <a:r>
              <a:rPr lang="pl-PL" b="0" i="0" dirty="0">
                <a:solidFill>
                  <a:srgbClr val="333333"/>
                </a:solidFill>
                <a:effectLst/>
              </a:rPr>
              <a:t>może gromadzić fundusze z dobrowolnych składek rodziców oraz innych źródeł;</a:t>
            </a:r>
          </a:p>
          <a:p>
            <a:r>
              <a:rPr lang="pl-PL" dirty="0">
                <a:solidFill>
                  <a:srgbClr val="333333"/>
                </a:solidFill>
              </a:rPr>
              <a:t>f</a:t>
            </a:r>
            <a:r>
              <a:rPr lang="pl-PL" b="0" i="0" dirty="0">
                <a:solidFill>
                  <a:srgbClr val="333333"/>
                </a:solidFill>
                <a:effectLst/>
              </a:rPr>
              <a:t>undusze mogą być przechowywane na odrębnym rachunku bankowym rady rodziców; do założenia i likwidacji tego rachunku bankowego oraz dysponowania funduszami na tym rachunku są uprawnione osoby posiadające pisemne upoważnienie udzielone przez radę rodziców;</a:t>
            </a:r>
          </a:p>
          <a:p>
            <a:r>
              <a:rPr lang="pl-PL" dirty="0">
                <a:solidFill>
                  <a:srgbClr val="333333"/>
                </a:solidFill>
              </a:rPr>
              <a:t>fundusze te nie są środkami publicznymi;</a:t>
            </a:r>
          </a:p>
          <a:p>
            <a:r>
              <a:rPr lang="pl-PL" b="1" i="0" dirty="0">
                <a:solidFill>
                  <a:srgbClr val="1B1B1B"/>
                </a:solidFill>
                <a:effectLst/>
              </a:rPr>
              <a:t>środki gromadzone w ramach rady rodziców, wpłaty - tworzą jeden fundusz. Środki te nie mogą być w żadnym przypadku utożsamiane wydatkowo z konkretnym wpłacającym.</a:t>
            </a:r>
            <a:endParaRPr lang="pl-PL" dirty="0"/>
          </a:p>
        </p:txBody>
      </p:sp>
    </p:spTree>
    <p:extLst>
      <p:ext uri="{BB962C8B-B14F-4D97-AF65-F5344CB8AC3E}">
        <p14:creationId xmlns:p14="http://schemas.microsoft.com/office/powerpoint/2010/main" val="1386340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623C95-847F-310B-1022-65CEB4B58EDF}"/>
              </a:ext>
            </a:extLst>
          </p:cNvPr>
          <p:cNvSpPr>
            <a:spLocks noGrp="1"/>
          </p:cNvSpPr>
          <p:nvPr>
            <p:ph type="title"/>
          </p:nvPr>
        </p:nvSpPr>
        <p:spPr/>
        <p:txBody>
          <a:bodyPr/>
          <a:lstStyle/>
          <a:p>
            <a:r>
              <a:rPr lang="pl-PL" dirty="0"/>
              <a:t>FUNDUSZE RADY RODZICÓW</a:t>
            </a:r>
          </a:p>
        </p:txBody>
      </p:sp>
      <p:sp>
        <p:nvSpPr>
          <p:cNvPr id="3" name="Symbol zastępczy zawartości 2">
            <a:extLst>
              <a:ext uri="{FF2B5EF4-FFF2-40B4-BE49-F238E27FC236}">
                <a16:creationId xmlns:a16="http://schemas.microsoft.com/office/drawing/2014/main" id="{A8FC782F-1565-50B8-75D1-3429C95EA907}"/>
              </a:ext>
            </a:extLst>
          </p:cNvPr>
          <p:cNvSpPr>
            <a:spLocks noGrp="1"/>
          </p:cNvSpPr>
          <p:nvPr>
            <p:ph idx="1"/>
          </p:nvPr>
        </p:nvSpPr>
        <p:spPr/>
        <p:txBody>
          <a:bodyPr>
            <a:normAutofit fontScale="92500" lnSpcReduction="10000"/>
          </a:bodyPr>
          <a:lstStyle/>
          <a:p>
            <a:pPr marL="0" indent="0" algn="l" fontAlgn="base">
              <a:buNone/>
            </a:pPr>
            <a:r>
              <a:rPr lang="pl-PL" b="1" dirty="0">
                <a:solidFill>
                  <a:srgbClr val="1B1B1B"/>
                </a:solidFill>
              </a:rPr>
              <a:t>- gromadzenie środków finansowych:</a:t>
            </a:r>
          </a:p>
          <a:p>
            <a:pPr algn="l" fontAlgn="base"/>
            <a:r>
              <a:rPr lang="pl-PL" b="0" i="0" dirty="0">
                <a:solidFill>
                  <a:srgbClr val="1B1B1B"/>
                </a:solidFill>
                <a:effectLst/>
              </a:rPr>
              <a:t>Rada nie może jednak w żadnym przypadku ustalać jakichkolwiek obligatoryjnych opłat, ani dla rodziców, ani innych osób (podmiotów). Może natomiast podejmować wszelkie działania zachęcające do wpłat. </a:t>
            </a:r>
          </a:p>
          <a:p>
            <a:pPr marL="0" indent="0" algn="l" fontAlgn="base">
              <a:buNone/>
            </a:pPr>
            <a:r>
              <a:rPr lang="pl-PL" b="1" i="0" dirty="0">
                <a:solidFill>
                  <a:srgbClr val="1B1B1B"/>
                </a:solidFill>
                <a:effectLst/>
              </a:rPr>
              <a:t>-  inne źródła:</a:t>
            </a:r>
            <a:endParaRPr lang="pl-PL" b="0" i="0" dirty="0">
              <a:solidFill>
                <a:srgbClr val="1B1B1B"/>
              </a:solidFill>
              <a:effectLst/>
            </a:endParaRPr>
          </a:p>
          <a:p>
            <a:pPr algn="l" fontAlgn="base"/>
            <a:r>
              <a:rPr lang="pl-PL" b="0" i="0" dirty="0">
                <a:solidFill>
                  <a:srgbClr val="1B1B1B"/>
                </a:solidFill>
                <a:effectLst/>
              </a:rPr>
              <a:t>Ustawa nie definiuje bliżej tego postanowienia. Przyjmuje się, że mogą to być wszelkie inicjatywy podejmowane przez rodziców wokół szkoły jak np. kiermasze, aukcje, sprzedaż wytworzonych produktów przez rodziców, darowizny dla szkoły z przeznaczeniem na fundusz rady rodziców itp.</a:t>
            </a:r>
          </a:p>
          <a:p>
            <a:endParaRPr lang="pl-PL" dirty="0"/>
          </a:p>
        </p:txBody>
      </p:sp>
    </p:spTree>
    <p:extLst>
      <p:ext uri="{BB962C8B-B14F-4D97-AF65-F5344CB8AC3E}">
        <p14:creationId xmlns:p14="http://schemas.microsoft.com/office/powerpoint/2010/main" val="3971521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AC49013-4428-C117-40CA-563B2047CCAC}"/>
              </a:ext>
            </a:extLst>
          </p:cNvPr>
          <p:cNvSpPr>
            <a:spLocks noGrp="1"/>
          </p:cNvSpPr>
          <p:nvPr>
            <p:ph type="title"/>
          </p:nvPr>
        </p:nvSpPr>
        <p:spPr/>
        <p:txBody>
          <a:bodyPr>
            <a:normAutofit fontScale="90000"/>
          </a:bodyPr>
          <a:lstStyle/>
          <a:p>
            <a:r>
              <a:rPr lang="pl-PL" b="1" i="0" dirty="0">
                <a:solidFill>
                  <a:srgbClr val="1B1B1B"/>
                </a:solidFill>
                <a:effectLst/>
                <a:latin typeface="Open Sans" panose="020B0606030504020204" pitchFamily="34" charset="0"/>
              </a:rPr>
              <a:t>Przechowywanie i wydatkowanie środków zgromadzonych w ramach działalności rad rodziców:</a:t>
            </a:r>
            <a:br>
              <a:rPr lang="pl-PL" b="1" i="0" dirty="0">
                <a:solidFill>
                  <a:srgbClr val="1B1B1B"/>
                </a:solidFill>
                <a:effectLst/>
                <a:latin typeface="Open Sans" panose="020B0606030504020204" pitchFamily="34" charset="0"/>
              </a:rPr>
            </a:br>
            <a:endParaRPr lang="pl-PL" dirty="0"/>
          </a:p>
        </p:txBody>
      </p:sp>
      <p:sp>
        <p:nvSpPr>
          <p:cNvPr id="3" name="Symbol zastępczy zawartości 2">
            <a:extLst>
              <a:ext uri="{FF2B5EF4-FFF2-40B4-BE49-F238E27FC236}">
                <a16:creationId xmlns:a16="http://schemas.microsoft.com/office/drawing/2014/main" id="{334F3841-17E0-F637-571C-D643B779A21E}"/>
              </a:ext>
            </a:extLst>
          </p:cNvPr>
          <p:cNvSpPr>
            <a:spLocks noGrp="1"/>
          </p:cNvSpPr>
          <p:nvPr>
            <p:ph idx="1"/>
          </p:nvPr>
        </p:nvSpPr>
        <p:spPr/>
        <p:txBody>
          <a:bodyPr>
            <a:normAutofit fontScale="85000" lnSpcReduction="10000"/>
          </a:bodyPr>
          <a:lstStyle/>
          <a:p>
            <a:r>
              <a:rPr lang="pl-PL" b="0" i="0" dirty="0">
                <a:solidFill>
                  <a:srgbClr val="1B1B1B"/>
                </a:solidFill>
                <a:effectLst/>
              </a:rPr>
              <a:t> rada rodziców ustala w regulaminie - zasady wydatkowania środków finansowych;</a:t>
            </a:r>
          </a:p>
          <a:p>
            <a:pPr algn="l" fontAlgn="base"/>
            <a:r>
              <a:rPr lang="pl-PL" b="0" i="0" dirty="0">
                <a:solidFill>
                  <a:srgbClr val="1B1B1B"/>
                </a:solidFill>
                <a:effectLst/>
              </a:rPr>
              <a:t> dwie formy gromadzenia przez radę środków finansowych:</a:t>
            </a:r>
          </a:p>
          <a:p>
            <a:pPr algn="l" fontAlgn="base">
              <a:buFont typeface="+mj-lt"/>
              <a:buAutoNum type="arabicPeriod"/>
            </a:pPr>
            <a:r>
              <a:rPr lang="pl-PL" b="1" i="0" dirty="0">
                <a:solidFill>
                  <a:srgbClr val="1B1B1B"/>
                </a:solidFill>
                <a:effectLst/>
              </a:rPr>
              <a:t>subkonto </a:t>
            </a:r>
            <a:r>
              <a:rPr lang="pl-PL" b="0" i="0" dirty="0">
                <a:solidFill>
                  <a:srgbClr val="1B1B1B"/>
                </a:solidFill>
                <a:effectLst/>
              </a:rPr>
              <a:t>ma koncie szkoły,</a:t>
            </a:r>
          </a:p>
          <a:p>
            <a:pPr algn="l" fontAlgn="base">
              <a:buFont typeface="+mj-lt"/>
              <a:buAutoNum type="arabicPeriod"/>
            </a:pPr>
            <a:r>
              <a:rPr lang="pl-PL" b="1" i="0" dirty="0">
                <a:solidFill>
                  <a:srgbClr val="1B1B1B"/>
                </a:solidFill>
                <a:effectLst/>
              </a:rPr>
              <a:t>odrębne konto</a:t>
            </a:r>
            <a:r>
              <a:rPr lang="pl-PL" b="0" i="0" dirty="0">
                <a:solidFill>
                  <a:srgbClr val="1B1B1B"/>
                </a:solidFill>
                <a:effectLst/>
              </a:rPr>
              <a:t> rady rodziców.</a:t>
            </a:r>
          </a:p>
          <a:p>
            <a:pPr algn="l" fontAlgn="base"/>
            <a:r>
              <a:rPr lang="pl-PL" b="0" i="0" dirty="0">
                <a:solidFill>
                  <a:srgbClr val="1B1B1B"/>
                </a:solidFill>
                <a:effectLst/>
              </a:rPr>
              <a:t>Prowadzenie odrębnego konta nie musi ograniczać sposobu i zakresu wydatkowania środków rady rodziców. Ponieważ jednak wszelkie umowy zawiera dyrektor szkoły w imieniu szkoły (np. wycieczka szkolna) – to jej podpisanie musi być poprzedzone przelewem dokonanym przez radę rodziców na konto szkoły – tak aby dyrektor – miał udokumentowaną wysokość środków, zgodną z wysokością kwot wskazanych umową w sprawie organizacji wycieczki szkolnej (jeżeli rada rodziców wyraża wolę dofinansowania wycieczki).</a:t>
            </a:r>
          </a:p>
          <a:p>
            <a:endParaRPr lang="pl-PL" dirty="0"/>
          </a:p>
        </p:txBody>
      </p:sp>
    </p:spTree>
    <p:extLst>
      <p:ext uri="{BB962C8B-B14F-4D97-AF65-F5344CB8AC3E}">
        <p14:creationId xmlns:p14="http://schemas.microsoft.com/office/powerpoint/2010/main" val="233493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Rachunek rady rodziców</a:t>
            </a:r>
            <a:endParaRPr lang="pl-PL" dirty="0"/>
          </a:p>
        </p:txBody>
      </p:sp>
      <p:sp>
        <p:nvSpPr>
          <p:cNvPr id="3" name="Symbol zastępczy zawartości 2"/>
          <p:cNvSpPr>
            <a:spLocks noGrp="1"/>
          </p:cNvSpPr>
          <p:nvPr>
            <p:ph idx="1"/>
          </p:nvPr>
        </p:nvSpPr>
        <p:spPr/>
        <p:txBody>
          <a:bodyPr/>
          <a:lstStyle/>
          <a:p>
            <a:r>
              <a:rPr lang="pl-PL" dirty="0" smtClean="0"/>
              <a:t>Ustawa Prawo bankowe w art. 49 ust.3 pkt 4 wskazuje na możliwość prowadzenia rachunku bankowego dla rady rodziców pomimo braku osobowości prawnej. Zgodnie z tym przepisem dla rady rodziców mogą być prowadzone rachunki oszczędnościowe, oszczędnościowo-rozliczeniowe (ROR) oraz rachunki lokat terminowych.</a:t>
            </a:r>
          </a:p>
          <a:p>
            <a:r>
              <a:rPr lang="pl-PL" dirty="0" smtClean="0"/>
              <a:t>Rachunek rady rodziców nie podlega zajęciu w postepowaniach dotyczących rodziców-członków rady rodziców.</a:t>
            </a:r>
          </a:p>
          <a:p>
            <a:r>
              <a:rPr lang="pl-PL" dirty="0" smtClean="0"/>
              <a:t>Mogą to być rachunki dla rady rodziców lub rachunek wspólny rodziców będących członkami rady rodziców. </a:t>
            </a:r>
            <a:endParaRPr lang="pl-PL" dirty="0"/>
          </a:p>
        </p:txBody>
      </p:sp>
    </p:spTree>
    <p:extLst>
      <p:ext uri="{BB962C8B-B14F-4D97-AF65-F5344CB8AC3E}">
        <p14:creationId xmlns:p14="http://schemas.microsoft.com/office/powerpoint/2010/main" val="3691589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Rady rodziców a VAT </a:t>
            </a:r>
            <a:endParaRPr lang="pl-PL" dirty="0"/>
          </a:p>
        </p:txBody>
      </p:sp>
      <p:sp>
        <p:nvSpPr>
          <p:cNvPr id="3" name="Symbol zastępczy zawartości 2"/>
          <p:cNvSpPr>
            <a:spLocks noGrp="1"/>
          </p:cNvSpPr>
          <p:nvPr>
            <p:ph idx="1"/>
          </p:nvPr>
        </p:nvSpPr>
        <p:spPr/>
        <p:txBody>
          <a:bodyPr>
            <a:normAutofit/>
          </a:bodyPr>
          <a:lstStyle/>
          <a:p>
            <a:r>
              <a:rPr lang="pl-PL" sz="1800" dirty="0" smtClean="0"/>
              <a:t>Wyrok NSA z dnia 17 grudnia 2020r. I FSK 958/19 –</a:t>
            </a:r>
          </a:p>
          <a:p>
            <a:r>
              <a:rPr lang="pl-PL" sz="1800" dirty="0" smtClean="0"/>
              <a:t>Działania polegające na przekazaniu przez rady rodziców na rachunek bankowy szkół i placówek , przy których działają środków z dobrowolnych składek , celem wsparcia działań tej jednostki np. zakup przyrządów i pomocy naukowych , remont budynku itp. nie podlegają opodatkowaniu VAT, gdyż nie dochodzi w tym przypadku do wymiany świadczeń wzajemnych. Rady rodziców działające w strukturach szkół będących jednostkami organizacyjnymi gmin , dokonują w takim wypadku operacji wewnętrznych polegających na przesunięciu </a:t>
            </a:r>
            <a:r>
              <a:rPr lang="pl-PL" sz="1800" dirty="0"/>
              <a:t>ś</a:t>
            </a:r>
            <a:r>
              <a:rPr lang="pl-PL" sz="1800" dirty="0" smtClean="0"/>
              <a:t>rodków finansowych w ramach jednej jednostki samorządu terytorialnego. </a:t>
            </a:r>
            <a:endParaRPr lang="pl-PL" sz="1800" dirty="0"/>
          </a:p>
        </p:txBody>
      </p:sp>
    </p:spTree>
    <p:extLst>
      <p:ext uri="{BB962C8B-B14F-4D97-AF65-F5344CB8AC3E}">
        <p14:creationId xmlns:p14="http://schemas.microsoft.com/office/powerpoint/2010/main" val="1676037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C71D51C-761A-CB42-2D51-DD9A8702FEEC}"/>
              </a:ext>
            </a:extLst>
          </p:cNvPr>
          <p:cNvSpPr>
            <a:spLocks noGrp="1"/>
          </p:cNvSpPr>
          <p:nvPr>
            <p:ph type="title"/>
          </p:nvPr>
        </p:nvSpPr>
        <p:spPr/>
        <p:txBody>
          <a:bodyPr>
            <a:normAutofit fontScale="90000"/>
          </a:bodyPr>
          <a:lstStyle/>
          <a:p>
            <a:r>
              <a:rPr lang="pl-PL" b="1" i="0" dirty="0">
                <a:solidFill>
                  <a:srgbClr val="1B1B1B"/>
                </a:solidFill>
                <a:effectLst/>
                <a:latin typeface="Open Sans" panose="020B0606030504020204" pitchFamily="34" charset="0"/>
              </a:rPr>
              <a:t>Na co można przeznaczyć zgromadzone środki finansowe?</a:t>
            </a:r>
            <a:br>
              <a:rPr lang="pl-PL" b="1" i="0" dirty="0">
                <a:solidFill>
                  <a:srgbClr val="1B1B1B"/>
                </a:solidFill>
                <a:effectLst/>
                <a:latin typeface="Open Sans" panose="020B0606030504020204" pitchFamily="34" charset="0"/>
              </a:rPr>
            </a:br>
            <a:endParaRPr lang="pl-PL" dirty="0"/>
          </a:p>
        </p:txBody>
      </p:sp>
      <p:sp>
        <p:nvSpPr>
          <p:cNvPr id="3" name="Symbol zastępczy zawartości 2">
            <a:extLst>
              <a:ext uri="{FF2B5EF4-FFF2-40B4-BE49-F238E27FC236}">
                <a16:creationId xmlns:a16="http://schemas.microsoft.com/office/drawing/2014/main" id="{125A462E-FD99-D561-DED9-1318E29E8281}"/>
              </a:ext>
            </a:extLst>
          </p:cNvPr>
          <p:cNvSpPr>
            <a:spLocks noGrp="1"/>
          </p:cNvSpPr>
          <p:nvPr>
            <p:ph idx="1"/>
          </p:nvPr>
        </p:nvSpPr>
        <p:spPr/>
        <p:txBody>
          <a:bodyPr>
            <a:normAutofit fontScale="85000" lnSpcReduction="10000"/>
          </a:bodyPr>
          <a:lstStyle/>
          <a:p>
            <a:r>
              <a:rPr lang="pl-PL" b="0" i="0" dirty="0">
                <a:solidFill>
                  <a:srgbClr val="1B1B1B"/>
                </a:solidFill>
                <a:effectLst/>
              </a:rPr>
              <a:t>jedynym celem, na jaki można wydatkować zebrane środki finansowe jest - </a:t>
            </a:r>
            <a:r>
              <a:rPr lang="pl-PL" b="1" i="0" dirty="0">
                <a:solidFill>
                  <a:srgbClr val="1B1B1B"/>
                </a:solidFill>
                <a:effectLst/>
              </a:rPr>
              <a:t>„wspieranie działalności statutowej”.</a:t>
            </a:r>
            <a:r>
              <a:rPr lang="pl-PL" b="0" i="0" dirty="0">
                <a:solidFill>
                  <a:srgbClr val="1B1B1B"/>
                </a:solidFill>
                <a:effectLst/>
              </a:rPr>
              <a:t> </a:t>
            </a:r>
          </a:p>
          <a:p>
            <a:pPr marL="0" indent="0">
              <a:buNone/>
            </a:pPr>
            <a:r>
              <a:rPr lang="pl-PL" b="0" i="0" dirty="0">
                <a:solidFill>
                  <a:srgbClr val="1B1B1B"/>
                </a:solidFill>
                <a:effectLst/>
              </a:rPr>
              <a:t>Należy przez to rozumieć </a:t>
            </a:r>
            <a:r>
              <a:rPr lang="pl-PL" b="1" i="0" dirty="0">
                <a:solidFill>
                  <a:srgbClr val="1B1B1B"/>
                </a:solidFill>
                <a:effectLst/>
              </a:rPr>
              <a:t>wspieranie celów i zadań szkoły </a:t>
            </a:r>
            <a:r>
              <a:rPr lang="pl-PL" b="0" i="0" dirty="0">
                <a:solidFill>
                  <a:srgbClr val="1B1B1B"/>
                </a:solidFill>
                <a:effectLst/>
              </a:rPr>
              <a:t>- jako instytucji oświatowo-wychowawczej, zajmującej się kształceniem i wychowaniem.</a:t>
            </a:r>
          </a:p>
          <a:p>
            <a:pPr marL="0" indent="0">
              <a:buNone/>
            </a:pPr>
            <a:r>
              <a:rPr lang="pl-PL" b="0" i="0" dirty="0">
                <a:solidFill>
                  <a:srgbClr val="1B1B1B"/>
                </a:solidFill>
                <a:effectLst/>
              </a:rPr>
              <a:t>Nie może być tu mowy o wydatkach zapewniających bieżącą organizację pracy szkoły. Ustawodawca bowiem precyzyjnie rozstrzyga o podmiotach wykonujących to odrębne zadanie w ustawie prawo oświatowe.</a:t>
            </a:r>
          </a:p>
          <a:p>
            <a:pPr marL="0" indent="0">
              <a:buNone/>
            </a:pPr>
            <a:r>
              <a:rPr lang="pl-PL" b="0" i="0" dirty="0">
                <a:solidFill>
                  <a:srgbClr val="1B1B1B"/>
                </a:solidFill>
                <a:effectLst/>
              </a:rPr>
              <a:t>Nie jest zatem dopuszczalna prawem sytuacja, w której środki rady rodziców są przeznaczane na elementarne potrzeby uczniów – ławki, szafki itp. </a:t>
            </a:r>
          </a:p>
          <a:p>
            <a:pPr marL="0" indent="0">
              <a:buNone/>
            </a:pPr>
            <a:r>
              <a:rPr lang="pl-PL" dirty="0">
                <a:hlinkClick r:id="rId2"/>
              </a:rPr>
              <a:t>Rady Rodziców - Ministerstwo Edukacji i Nauki - Portal Gov.pl (www.gov.pl)</a:t>
            </a:r>
            <a:endParaRPr lang="pl-PL" dirty="0"/>
          </a:p>
          <a:p>
            <a:pPr marL="0" indent="0">
              <a:buNone/>
            </a:pPr>
            <a:endParaRPr lang="pl-PL" dirty="0"/>
          </a:p>
        </p:txBody>
      </p:sp>
    </p:spTree>
    <p:extLst>
      <p:ext uri="{BB962C8B-B14F-4D97-AF65-F5344CB8AC3E}">
        <p14:creationId xmlns:p14="http://schemas.microsoft.com/office/powerpoint/2010/main" val="32621472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D14DC0-B37B-5F13-2F1E-E7E6CBD54896}"/>
              </a:ext>
            </a:extLst>
          </p:cNvPr>
          <p:cNvSpPr>
            <a:spLocks noGrp="1"/>
          </p:cNvSpPr>
          <p:nvPr>
            <p:ph type="title"/>
          </p:nvPr>
        </p:nvSpPr>
        <p:spPr/>
        <p:txBody>
          <a:bodyPr>
            <a:normAutofit fontScale="90000"/>
          </a:bodyPr>
          <a:lstStyle/>
          <a:p>
            <a:r>
              <a:rPr lang="pl-PL" b="1" dirty="0"/>
              <a:t>NA CO MOGĄ BYĆ WYDATKOWANE ŚRODKI RADY RODZICÓW – przykładowy katalog</a:t>
            </a:r>
          </a:p>
        </p:txBody>
      </p:sp>
      <p:sp>
        <p:nvSpPr>
          <p:cNvPr id="3" name="Symbol zastępczy zawartości 2">
            <a:extLst>
              <a:ext uri="{FF2B5EF4-FFF2-40B4-BE49-F238E27FC236}">
                <a16:creationId xmlns:a16="http://schemas.microsoft.com/office/drawing/2014/main" id="{AA88E6CB-5EAE-3C40-17AF-813CAFE14ECE}"/>
              </a:ext>
            </a:extLst>
          </p:cNvPr>
          <p:cNvSpPr>
            <a:spLocks noGrp="1"/>
          </p:cNvSpPr>
          <p:nvPr>
            <p:ph idx="1"/>
          </p:nvPr>
        </p:nvSpPr>
        <p:spPr/>
        <p:txBody>
          <a:bodyPr>
            <a:normAutofit fontScale="77500" lnSpcReduction="20000"/>
          </a:bodyPr>
          <a:lstStyle/>
          <a:p>
            <a:pPr marL="0" indent="0" algn="l" fontAlgn="base">
              <a:buNone/>
            </a:pPr>
            <a:r>
              <a:rPr lang="pl-PL" b="1" i="0" dirty="0">
                <a:solidFill>
                  <a:srgbClr val="1B1B1B"/>
                </a:solidFill>
                <a:effectLst/>
                <a:latin typeface="inherit"/>
              </a:rPr>
              <a:t>a) wycieczki szkolne</a:t>
            </a:r>
            <a:r>
              <a:rPr lang="pl-PL" b="0" i="0" dirty="0">
                <a:solidFill>
                  <a:srgbClr val="1B1B1B"/>
                </a:solidFill>
                <a:effectLst/>
                <a:latin typeface="Open Sans" panose="020B0606030504020204" pitchFamily="34" charset="0"/>
              </a:rPr>
              <a:t> (środki z funduszu mogą być w tym wypadku przeznaczone na jej dofinansowanie. Dopłata może być przeznaczona np. dla dzieci, których rodzice nie są w stanie samodzielnie sfinansować wycieczki. Nie jest możliwe uzależnienie dopłaty od wcześniejszych wpłat na radę rodziców;</a:t>
            </a:r>
          </a:p>
          <a:p>
            <a:pPr marL="0" indent="0" algn="l" fontAlgn="base">
              <a:buNone/>
            </a:pPr>
            <a:r>
              <a:rPr lang="pl-PL" b="1" i="0" dirty="0">
                <a:solidFill>
                  <a:srgbClr val="1B1B1B"/>
                </a:solidFill>
                <a:effectLst/>
                <a:latin typeface="inherit"/>
              </a:rPr>
              <a:t>b) nagrody dla uczniów </a:t>
            </a:r>
            <a:r>
              <a:rPr lang="pl-PL" b="0" i="0" dirty="0">
                <a:solidFill>
                  <a:srgbClr val="1B1B1B"/>
                </a:solidFill>
                <a:effectLst/>
                <a:latin typeface="Open Sans" panose="020B0606030504020204" pitchFamily="34" charset="0"/>
              </a:rPr>
              <a:t>(podobnie jak wyżej środki z funduszu mogą być w tym wypadku przeznaczone na dofinansowanie nagród, ale dopłata nie może być uzależnienia od wcześniejszych wpłat na radę rodziców);</a:t>
            </a:r>
          </a:p>
          <a:p>
            <a:pPr marL="0" indent="0" algn="l" fontAlgn="base">
              <a:buNone/>
            </a:pPr>
            <a:r>
              <a:rPr lang="pl-PL" b="1" i="0" dirty="0">
                <a:solidFill>
                  <a:srgbClr val="1B1B1B"/>
                </a:solidFill>
                <a:effectLst/>
                <a:latin typeface="inherit"/>
              </a:rPr>
              <a:t>c) imprezy szkolne;</a:t>
            </a:r>
            <a:endParaRPr lang="pl-PL" b="0" i="0" dirty="0">
              <a:solidFill>
                <a:srgbClr val="1B1B1B"/>
              </a:solidFill>
              <a:effectLst/>
              <a:latin typeface="Open Sans" panose="020B0606030504020204" pitchFamily="34" charset="0"/>
            </a:endParaRPr>
          </a:p>
          <a:p>
            <a:pPr marL="0" indent="0" algn="l" fontAlgn="base">
              <a:buNone/>
            </a:pPr>
            <a:r>
              <a:rPr lang="pl-PL" b="1" i="0" dirty="0">
                <a:solidFill>
                  <a:srgbClr val="1B1B1B"/>
                </a:solidFill>
                <a:effectLst/>
                <a:latin typeface="inherit"/>
              </a:rPr>
              <a:t>d) ponadstandardowe wyposażenie szkoły, ponadstandardowe środki dydaktyczne </a:t>
            </a:r>
            <a:r>
              <a:rPr lang="pl-PL" dirty="0">
                <a:solidFill>
                  <a:srgbClr val="1B1B1B"/>
                </a:solidFill>
                <a:latin typeface="Open Sans" panose="020B0606030504020204" pitchFamily="34" charset="0"/>
              </a:rPr>
              <a:t>- j</a:t>
            </a:r>
            <a:r>
              <a:rPr lang="pl-PL" b="0" i="0" dirty="0">
                <a:solidFill>
                  <a:srgbClr val="1B1B1B"/>
                </a:solidFill>
                <a:effectLst/>
                <a:latin typeface="Open Sans" panose="020B0606030504020204" pitchFamily="34" charset="0"/>
              </a:rPr>
              <a:t>eżeli rada rodziców zadecyduje o zakupie jakościowo lepszego wyposażenia szkoły (sprzętu edukacyjnego np. tablicy multimedialnej, w którą nie są wyposażane standardowo szkoły danego samorządu – to taki zakup jest możliwy. </a:t>
            </a:r>
          </a:p>
          <a:p>
            <a:pPr marL="0" indent="0" algn="l" fontAlgn="base">
              <a:buNone/>
            </a:pPr>
            <a:endParaRPr lang="pl-PL" dirty="0"/>
          </a:p>
        </p:txBody>
      </p:sp>
    </p:spTree>
    <p:extLst>
      <p:ext uri="{BB962C8B-B14F-4D97-AF65-F5344CB8AC3E}">
        <p14:creationId xmlns:p14="http://schemas.microsoft.com/office/powerpoint/2010/main" val="3002282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FCDE311-D12D-8D03-8727-8001E0A26A99}"/>
              </a:ext>
            </a:extLst>
          </p:cNvPr>
          <p:cNvSpPr>
            <a:spLocks noGrp="1"/>
          </p:cNvSpPr>
          <p:nvPr>
            <p:ph type="title"/>
          </p:nvPr>
        </p:nvSpPr>
        <p:spPr/>
        <p:txBody>
          <a:bodyPr/>
          <a:lstStyle/>
          <a:p>
            <a:r>
              <a:rPr lang="pl-PL" dirty="0"/>
              <a:t>Kto może dysponować środkami rady rodziców?</a:t>
            </a:r>
          </a:p>
        </p:txBody>
      </p:sp>
      <p:sp>
        <p:nvSpPr>
          <p:cNvPr id="3" name="Symbol zastępczy zawartości 2">
            <a:extLst>
              <a:ext uri="{FF2B5EF4-FFF2-40B4-BE49-F238E27FC236}">
                <a16:creationId xmlns:a16="http://schemas.microsoft.com/office/drawing/2014/main" id="{A87DED91-B009-D93E-41B7-7EE0995B7618}"/>
              </a:ext>
            </a:extLst>
          </p:cNvPr>
          <p:cNvSpPr>
            <a:spLocks noGrp="1"/>
          </p:cNvSpPr>
          <p:nvPr>
            <p:ph idx="1"/>
          </p:nvPr>
        </p:nvSpPr>
        <p:spPr/>
        <p:txBody>
          <a:bodyPr>
            <a:normAutofit fontScale="92500" lnSpcReduction="10000"/>
          </a:bodyPr>
          <a:lstStyle/>
          <a:p>
            <a:r>
              <a:rPr lang="pl-PL" b="1" i="0" dirty="0">
                <a:solidFill>
                  <a:srgbClr val="333333"/>
                </a:solidFill>
                <a:effectLst/>
                <a:latin typeface="Open Sans" panose="020B0606030504020204" pitchFamily="34" charset="0"/>
              </a:rPr>
              <a:t>Osobami posiadającymi pisemne upoważnienie</a:t>
            </a:r>
            <a:r>
              <a:rPr lang="pl-PL" b="0" i="0" dirty="0">
                <a:solidFill>
                  <a:srgbClr val="333333"/>
                </a:solidFill>
                <a:effectLst/>
                <a:latin typeface="Open Sans" panose="020B0606030504020204" pitchFamily="34" charset="0"/>
              </a:rPr>
              <a:t> rady rodziców są dowolne osoby, niekoniecznie wchodzące w skład rady. </a:t>
            </a:r>
          </a:p>
          <a:p>
            <a:r>
              <a:rPr lang="pl-PL" b="0" i="0" dirty="0">
                <a:solidFill>
                  <a:srgbClr val="333333"/>
                </a:solidFill>
                <a:effectLst/>
                <a:latin typeface="Open Sans" panose="020B0606030504020204" pitchFamily="34" charset="0"/>
              </a:rPr>
              <a:t>Rada rodziców udziela upoważnienia do dysponowania środkami w formie pisemnej; ponieważ jest ona organem kolegialnym, udzielenie upoważnienia powinno nastąpić </a:t>
            </a:r>
            <a:r>
              <a:rPr lang="pl-PL" b="1" i="0" dirty="0">
                <a:solidFill>
                  <a:srgbClr val="333333"/>
                </a:solidFill>
                <a:effectLst/>
                <a:latin typeface="Open Sans" panose="020B0606030504020204" pitchFamily="34" charset="0"/>
              </a:rPr>
              <a:t>przez podjęcie stosownej uchwały</a:t>
            </a:r>
            <a:r>
              <a:rPr lang="pl-PL" b="0" i="0" dirty="0">
                <a:solidFill>
                  <a:srgbClr val="333333"/>
                </a:solidFill>
                <a:effectLst/>
                <a:latin typeface="Open Sans" panose="020B0606030504020204" pitchFamily="34" charset="0"/>
              </a:rPr>
              <a:t> w trybie określonym w regulaminie rady.</a:t>
            </a:r>
          </a:p>
          <a:p>
            <a:endParaRPr lang="pl-PL" dirty="0">
              <a:solidFill>
                <a:srgbClr val="333333"/>
              </a:solidFill>
              <a:latin typeface="Open Sans" panose="020B0606030504020204" pitchFamily="34" charset="0"/>
            </a:endParaRPr>
          </a:p>
          <a:p>
            <a:pPr marL="0" indent="0">
              <a:buNone/>
            </a:pPr>
            <a:r>
              <a:rPr lang="pl-PL" dirty="0">
                <a:solidFill>
                  <a:srgbClr val="333333"/>
                </a:solidFill>
                <a:latin typeface="Open Sans" panose="020B0606030504020204" pitchFamily="34" charset="0"/>
              </a:rPr>
              <a:t>- </a:t>
            </a:r>
            <a:r>
              <a:rPr lang="pl-PL" b="0" i="0" dirty="0">
                <a:solidFill>
                  <a:srgbClr val="333333"/>
                </a:solidFill>
                <a:effectLst/>
                <a:latin typeface="Open Sans" panose="020B0606030504020204" pitchFamily="34" charset="0"/>
              </a:rPr>
              <a:t>M. Pilich [w:] A. Olszewski, M. Pilich, </a:t>
            </a:r>
            <a:r>
              <a:rPr lang="pl-PL" b="0" i="1" dirty="0">
                <a:solidFill>
                  <a:srgbClr val="333333"/>
                </a:solidFill>
                <a:effectLst/>
                <a:latin typeface="Open Sans" panose="020B0606030504020204" pitchFamily="34" charset="0"/>
              </a:rPr>
              <a:t>Prawo oświatowe. Komentarz, wyd. III</a:t>
            </a:r>
            <a:r>
              <a:rPr lang="pl-PL" b="0" i="0" dirty="0">
                <a:solidFill>
                  <a:srgbClr val="333333"/>
                </a:solidFill>
                <a:effectLst/>
                <a:latin typeface="Open Sans" panose="020B0606030504020204" pitchFamily="34" charset="0"/>
              </a:rPr>
              <a:t>, Warszawa 2022, art. 84.</a:t>
            </a:r>
            <a:endParaRPr lang="pl-PL" dirty="0"/>
          </a:p>
        </p:txBody>
      </p:sp>
    </p:spTree>
    <p:extLst>
      <p:ext uri="{BB962C8B-B14F-4D97-AF65-F5344CB8AC3E}">
        <p14:creationId xmlns:p14="http://schemas.microsoft.com/office/powerpoint/2010/main" val="16770707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F937E4B-4AC5-787F-3FA2-2A5ADDD3712F}"/>
              </a:ext>
            </a:extLst>
          </p:cNvPr>
          <p:cNvSpPr>
            <a:spLocks noGrp="1"/>
          </p:cNvSpPr>
          <p:nvPr>
            <p:ph type="title"/>
          </p:nvPr>
        </p:nvSpPr>
        <p:spPr/>
        <p:txBody>
          <a:bodyPr/>
          <a:lstStyle/>
          <a:p>
            <a:r>
              <a:rPr lang="pl-PL" dirty="0"/>
              <a:t>Rada rodziców – zawieranie umów</a:t>
            </a:r>
          </a:p>
        </p:txBody>
      </p:sp>
      <p:sp>
        <p:nvSpPr>
          <p:cNvPr id="3" name="Symbol zastępczy zawartości 2">
            <a:extLst>
              <a:ext uri="{FF2B5EF4-FFF2-40B4-BE49-F238E27FC236}">
                <a16:creationId xmlns:a16="http://schemas.microsoft.com/office/drawing/2014/main" id="{BCF44F2A-B32F-0C4F-32D2-8A8B5A02A275}"/>
              </a:ext>
            </a:extLst>
          </p:cNvPr>
          <p:cNvSpPr>
            <a:spLocks noGrp="1"/>
          </p:cNvSpPr>
          <p:nvPr>
            <p:ph idx="1"/>
          </p:nvPr>
        </p:nvSpPr>
        <p:spPr/>
        <p:txBody>
          <a:bodyPr>
            <a:normAutofit fontScale="92500" lnSpcReduction="10000"/>
          </a:bodyPr>
          <a:lstStyle/>
          <a:p>
            <a:r>
              <a:rPr lang="pl-PL" b="0" i="0" dirty="0">
                <a:solidFill>
                  <a:srgbClr val="333333"/>
                </a:solidFill>
                <a:effectLst/>
                <a:latin typeface="Open Sans" panose="020B0606030504020204" pitchFamily="34" charset="0"/>
              </a:rPr>
              <a:t>brak osobowości cywilnoprawnej powoduje, że rada rodziców nie może być stroną umów stanowiących podstawę nawiązania stosunków zatrudnienia, w tym np. umów zlecenia lub o pracę. Stroną takich umów jest </a:t>
            </a:r>
            <a:r>
              <a:rPr lang="pl-PL" b="0" i="1" dirty="0">
                <a:solidFill>
                  <a:srgbClr val="333333"/>
                </a:solidFill>
                <a:effectLst/>
                <a:latin typeface="Open Sans" panose="020B0606030504020204" pitchFamily="34" charset="0"/>
              </a:rPr>
              <a:t>de facto</a:t>
            </a:r>
            <a:r>
              <a:rPr lang="pl-PL" b="0" i="0" dirty="0">
                <a:solidFill>
                  <a:srgbClr val="333333"/>
                </a:solidFill>
                <a:effectLst/>
                <a:latin typeface="Open Sans" panose="020B0606030504020204" pitchFamily="34" charset="0"/>
              </a:rPr>
              <a:t> szkoła (jako pracodawca) lub </a:t>
            </a:r>
            <a:r>
              <a:rPr lang="pl-PL" b="0" i="0" dirty="0" smtClean="0">
                <a:solidFill>
                  <a:srgbClr val="333333"/>
                </a:solidFill>
                <a:effectLst/>
                <a:latin typeface="Open Sans" panose="020B0606030504020204" pitchFamily="34" charset="0"/>
              </a:rPr>
              <a:t>Gmina.</a:t>
            </a:r>
          </a:p>
          <a:p>
            <a:r>
              <a:rPr lang="pl-PL" dirty="0" smtClean="0">
                <a:solidFill>
                  <a:srgbClr val="333333"/>
                </a:solidFill>
                <a:latin typeface="Open Sans" panose="020B0606030504020204" pitchFamily="34" charset="0"/>
              </a:rPr>
              <a:t>Rada rodziców nie może suwerennie zatrudniać kogokolwiek i nie może samodzielnie występować w obrocie prawnym.</a:t>
            </a:r>
            <a:endParaRPr lang="pl-PL" b="0" i="0" dirty="0">
              <a:solidFill>
                <a:srgbClr val="333333"/>
              </a:solidFill>
              <a:effectLst/>
              <a:latin typeface="Open Sans" panose="020B0606030504020204" pitchFamily="34" charset="0"/>
            </a:endParaRPr>
          </a:p>
          <a:p>
            <a:pPr marL="0" indent="0">
              <a:buNone/>
            </a:pPr>
            <a:endParaRPr lang="pl-PL" dirty="0">
              <a:solidFill>
                <a:srgbClr val="333333"/>
              </a:solidFill>
              <a:latin typeface="Open Sans" panose="020B0606030504020204" pitchFamily="34" charset="0"/>
            </a:endParaRPr>
          </a:p>
          <a:p>
            <a:pPr marL="0" indent="0">
              <a:buNone/>
            </a:pPr>
            <a:r>
              <a:rPr lang="pl-PL" b="0" i="0" dirty="0">
                <a:solidFill>
                  <a:srgbClr val="333333"/>
                </a:solidFill>
                <a:effectLst/>
                <a:latin typeface="Open Sans" panose="020B0606030504020204" pitchFamily="34" charset="0"/>
              </a:rPr>
              <a:t> - wyroki SA w Gdańsku: z 4.04.2017 r., </a:t>
            </a:r>
            <a:r>
              <a:rPr lang="pl-PL" b="0" i="0" u="none" strike="noStrike" dirty="0">
                <a:solidFill>
                  <a:srgbClr val="1B7AB8"/>
                </a:solidFill>
                <a:effectLst/>
                <a:latin typeface="Open Sans" panose="020B0606030504020204" pitchFamily="34" charset="0"/>
                <a:hlinkClick r:id="rId2"/>
              </a:rPr>
              <a:t>III </a:t>
            </a:r>
            <a:r>
              <a:rPr lang="pl-PL" b="0" i="0" u="none" strike="noStrike" dirty="0" err="1">
                <a:solidFill>
                  <a:srgbClr val="1B7AB8"/>
                </a:solidFill>
                <a:effectLst/>
                <a:latin typeface="Open Sans" panose="020B0606030504020204" pitchFamily="34" charset="0"/>
                <a:hlinkClick r:id="rId2"/>
              </a:rPr>
              <a:t>AUa</a:t>
            </a:r>
            <a:r>
              <a:rPr lang="pl-PL" b="0" i="0" u="none" strike="noStrike" dirty="0">
                <a:solidFill>
                  <a:srgbClr val="1B7AB8"/>
                </a:solidFill>
                <a:effectLst/>
                <a:latin typeface="Open Sans" panose="020B0606030504020204" pitchFamily="34" charset="0"/>
                <a:hlinkClick r:id="rId2"/>
              </a:rPr>
              <a:t> 1789/16</a:t>
            </a:r>
            <a:r>
              <a:rPr lang="pl-PL" b="0" i="0" dirty="0">
                <a:solidFill>
                  <a:srgbClr val="333333"/>
                </a:solidFill>
                <a:effectLst/>
                <a:latin typeface="Open Sans" panose="020B0606030504020204" pitchFamily="34" charset="0"/>
              </a:rPr>
              <a:t>, LEX nr 2300266; z 7.06.2016 r., </a:t>
            </a:r>
            <a:r>
              <a:rPr lang="pl-PL" b="0" i="0" u="none" strike="noStrike" dirty="0">
                <a:solidFill>
                  <a:srgbClr val="1B7AB8"/>
                </a:solidFill>
                <a:effectLst/>
                <a:latin typeface="Open Sans" panose="020B0606030504020204" pitchFamily="34" charset="0"/>
                <a:hlinkClick r:id="rId3"/>
              </a:rPr>
              <a:t>III </a:t>
            </a:r>
            <a:r>
              <a:rPr lang="pl-PL" b="0" i="0" u="none" strike="noStrike" dirty="0" err="1">
                <a:solidFill>
                  <a:srgbClr val="1B7AB8"/>
                </a:solidFill>
                <a:effectLst/>
                <a:latin typeface="Open Sans" panose="020B0606030504020204" pitchFamily="34" charset="0"/>
                <a:hlinkClick r:id="rId3"/>
              </a:rPr>
              <a:t>AUa</a:t>
            </a:r>
            <a:r>
              <a:rPr lang="pl-PL" b="0" i="0" u="none" strike="noStrike" dirty="0">
                <a:solidFill>
                  <a:srgbClr val="1B7AB8"/>
                </a:solidFill>
                <a:effectLst/>
                <a:latin typeface="Open Sans" panose="020B0606030504020204" pitchFamily="34" charset="0"/>
                <a:hlinkClick r:id="rId3"/>
              </a:rPr>
              <a:t> 31/16</a:t>
            </a:r>
            <a:r>
              <a:rPr lang="pl-PL" b="0" i="0" dirty="0">
                <a:solidFill>
                  <a:srgbClr val="333333"/>
                </a:solidFill>
                <a:effectLst/>
                <a:latin typeface="Open Sans" panose="020B0606030504020204" pitchFamily="34" charset="0"/>
              </a:rPr>
              <a:t>, LEX nr 2112388; z 7.06.2016 r., </a:t>
            </a:r>
            <a:r>
              <a:rPr lang="pl-PL" b="0" i="0" u="none" strike="noStrike" dirty="0">
                <a:solidFill>
                  <a:srgbClr val="1B7AB8"/>
                </a:solidFill>
                <a:effectLst/>
                <a:latin typeface="Open Sans" panose="020B0606030504020204" pitchFamily="34" charset="0"/>
                <a:hlinkClick r:id="rId4"/>
              </a:rPr>
              <a:t>III </a:t>
            </a:r>
            <a:r>
              <a:rPr lang="pl-PL" b="0" i="0" u="none" strike="noStrike" dirty="0" err="1">
                <a:solidFill>
                  <a:srgbClr val="1B7AB8"/>
                </a:solidFill>
                <a:effectLst/>
                <a:latin typeface="Open Sans" panose="020B0606030504020204" pitchFamily="34" charset="0"/>
                <a:hlinkClick r:id="rId4"/>
              </a:rPr>
              <a:t>AUa</a:t>
            </a:r>
            <a:r>
              <a:rPr lang="pl-PL" b="0" i="0" u="none" strike="noStrike" dirty="0">
                <a:solidFill>
                  <a:srgbClr val="1B7AB8"/>
                </a:solidFill>
                <a:effectLst/>
                <a:latin typeface="Open Sans" panose="020B0606030504020204" pitchFamily="34" charset="0"/>
                <a:hlinkClick r:id="rId4"/>
              </a:rPr>
              <a:t> 2017/15</a:t>
            </a:r>
            <a:r>
              <a:rPr lang="pl-PL" b="0" i="0" dirty="0">
                <a:solidFill>
                  <a:srgbClr val="333333"/>
                </a:solidFill>
                <a:effectLst/>
                <a:latin typeface="Open Sans" panose="020B0606030504020204" pitchFamily="34" charset="0"/>
              </a:rPr>
              <a:t>, LEX nr 2259371.</a:t>
            </a:r>
            <a:endParaRPr lang="pl-PL" dirty="0"/>
          </a:p>
        </p:txBody>
      </p:sp>
    </p:spTree>
    <p:extLst>
      <p:ext uri="{BB962C8B-B14F-4D97-AF65-F5344CB8AC3E}">
        <p14:creationId xmlns:p14="http://schemas.microsoft.com/office/powerpoint/2010/main" val="1360398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A07801-0E50-3AEB-F6A8-5D518CD9AE2F}"/>
              </a:ext>
            </a:extLst>
          </p:cNvPr>
          <p:cNvSpPr>
            <a:spLocks noGrp="1"/>
          </p:cNvSpPr>
          <p:nvPr>
            <p:ph type="title"/>
          </p:nvPr>
        </p:nvSpPr>
        <p:spPr/>
        <p:txBody>
          <a:bodyPr/>
          <a:lstStyle/>
          <a:p>
            <a:r>
              <a:rPr lang="pl-PL" dirty="0"/>
              <a:t>CZY RADA RODZICÓW MUSI POSIADAĆ KOMISJĘ REWIZYJNĄ?</a:t>
            </a:r>
          </a:p>
        </p:txBody>
      </p:sp>
      <p:sp>
        <p:nvSpPr>
          <p:cNvPr id="3" name="Symbol zastępczy zawartości 2">
            <a:extLst>
              <a:ext uri="{FF2B5EF4-FFF2-40B4-BE49-F238E27FC236}">
                <a16:creationId xmlns:a16="http://schemas.microsoft.com/office/drawing/2014/main" id="{8F04A2F3-38BC-B223-0D2D-34D7595D1AEF}"/>
              </a:ext>
            </a:extLst>
          </p:cNvPr>
          <p:cNvSpPr>
            <a:spLocks noGrp="1"/>
          </p:cNvSpPr>
          <p:nvPr>
            <p:ph idx="1"/>
          </p:nvPr>
        </p:nvSpPr>
        <p:spPr/>
        <p:txBody>
          <a:bodyPr/>
          <a:lstStyle/>
          <a:p>
            <a:r>
              <a:rPr lang="pl-PL" b="0" i="0" dirty="0">
                <a:solidFill>
                  <a:srgbClr val="000000"/>
                </a:solidFill>
                <a:effectLst/>
              </a:rPr>
              <a:t>Nie.  Ustawa prawo oświatowe</a:t>
            </a:r>
            <a:r>
              <a:rPr lang="pl-PL" dirty="0">
                <a:solidFill>
                  <a:srgbClr val="000000"/>
                </a:solidFill>
              </a:rPr>
              <a:t> </a:t>
            </a:r>
            <a:r>
              <a:rPr lang="pl-PL" b="0" i="0" dirty="0">
                <a:solidFill>
                  <a:srgbClr val="000000"/>
                </a:solidFill>
                <a:effectLst/>
              </a:rPr>
              <a:t>nie nakłada na rady rodziców obowiązku powoływania komisji rewizyjnych. Z praktyki szkolnej wynika jednak, że w radach zwyczajowo powołuje się komisję rewizyjną lub inny wewnętrzny organ kontrolny. </a:t>
            </a:r>
          </a:p>
          <a:p>
            <a:pPr marL="0" indent="0">
              <a:buNone/>
            </a:pPr>
            <a:endParaRPr lang="pl-PL" dirty="0"/>
          </a:p>
        </p:txBody>
      </p:sp>
    </p:spTree>
    <p:extLst>
      <p:ext uri="{BB962C8B-B14F-4D97-AF65-F5344CB8AC3E}">
        <p14:creationId xmlns:p14="http://schemas.microsoft.com/office/powerpoint/2010/main" val="17532091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26E94F-5C57-3031-364C-F9E670B68EB7}"/>
              </a:ext>
            </a:extLst>
          </p:cNvPr>
          <p:cNvSpPr>
            <a:spLocks noGrp="1"/>
          </p:cNvSpPr>
          <p:nvPr>
            <p:ph type="title"/>
          </p:nvPr>
        </p:nvSpPr>
        <p:spPr/>
        <p:txBody>
          <a:bodyPr>
            <a:normAutofit fontScale="90000"/>
          </a:bodyPr>
          <a:lstStyle/>
          <a:p>
            <a:r>
              <a:rPr lang="pl-PL" b="0" i="0" dirty="0">
                <a:solidFill>
                  <a:srgbClr val="000000"/>
                </a:solidFill>
                <a:effectLst/>
                <a:latin typeface="+mn-lt"/>
              </a:rPr>
              <a:t>Czy statut musi być przed każdym rokiem szkolnym opiniowany przez radę rodziców?</a:t>
            </a:r>
            <a:endParaRPr lang="pl-PL" dirty="0">
              <a:latin typeface="+mn-lt"/>
            </a:endParaRPr>
          </a:p>
        </p:txBody>
      </p:sp>
      <p:sp>
        <p:nvSpPr>
          <p:cNvPr id="3" name="Symbol zastępczy zawartości 2">
            <a:extLst>
              <a:ext uri="{FF2B5EF4-FFF2-40B4-BE49-F238E27FC236}">
                <a16:creationId xmlns:a16="http://schemas.microsoft.com/office/drawing/2014/main" id="{16D8FB11-F2CD-CD8D-338E-2AD558B7CB61}"/>
              </a:ext>
            </a:extLst>
          </p:cNvPr>
          <p:cNvSpPr>
            <a:spLocks noGrp="1"/>
          </p:cNvSpPr>
          <p:nvPr>
            <p:ph idx="1"/>
          </p:nvPr>
        </p:nvSpPr>
        <p:spPr/>
        <p:txBody>
          <a:bodyPr/>
          <a:lstStyle/>
          <a:p>
            <a:r>
              <a:rPr lang="pl-PL" b="0" i="0" dirty="0">
                <a:solidFill>
                  <a:srgbClr val="000000"/>
                </a:solidFill>
                <a:effectLst/>
              </a:rPr>
              <a:t>Rada rodziców może opiniować statut, jeśli zgłosi taką inicjatywę, gdyż rada rodziców może występować do dyrektora i innych organów szkoły z wnioskami i opiniami we wszystkich sprawach szkoły;</a:t>
            </a:r>
          </a:p>
          <a:p>
            <a:r>
              <a:rPr lang="pl-PL" b="0" i="0" dirty="0">
                <a:solidFill>
                  <a:srgbClr val="000000"/>
                </a:solidFill>
                <a:effectLst/>
              </a:rPr>
              <a:t>Nie istnieje obligatoryjny nakaz opiniowania statutu przez radę rodziców. Rada rodziców może opiniować statut, jeśli zgłosi taką inicjatywę.</a:t>
            </a:r>
            <a:endParaRPr lang="pl-PL" dirty="0"/>
          </a:p>
        </p:txBody>
      </p:sp>
    </p:spTree>
    <p:extLst>
      <p:ext uri="{BB962C8B-B14F-4D97-AF65-F5344CB8AC3E}">
        <p14:creationId xmlns:p14="http://schemas.microsoft.com/office/powerpoint/2010/main" val="2480544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Wybory do rad rodziców</a:t>
            </a:r>
            <a:endParaRPr lang="pl-PL" dirty="0"/>
          </a:p>
        </p:txBody>
      </p:sp>
      <p:sp>
        <p:nvSpPr>
          <p:cNvPr id="3" name="Symbol zastępczy zawartości 2"/>
          <p:cNvSpPr>
            <a:spLocks noGrp="1"/>
          </p:cNvSpPr>
          <p:nvPr>
            <p:ph idx="1"/>
          </p:nvPr>
        </p:nvSpPr>
        <p:spPr/>
        <p:txBody>
          <a:bodyPr>
            <a:normAutofit fontScale="92500"/>
          </a:bodyPr>
          <a:lstStyle/>
          <a:p>
            <a:r>
              <a:rPr lang="pl-PL" sz="1800" dirty="0" smtClean="0"/>
              <a:t>Wybory do rad rodziców reguluje art. 83 prawa oświatowego. Zgodnie z art. 83 ust.2 i 3 pr. oświatowego wybory do rad rodziców odbywają się w każdym roku szkolnym na dany rok. Nie można wybrać rady rodziców na dłuższy okres.</a:t>
            </a:r>
          </a:p>
          <a:p>
            <a:r>
              <a:rPr lang="pl-PL" sz="1800" dirty="0" smtClean="0"/>
              <a:t>W wyborach jednego ucznia reprezentuje jeden rodzic. W rozumieniu przepisów ustawy Prawo oświatowe jako rodzica rozumie się także opiekuna prawnego czy osobę której przysługuje piecza zastępcza nad uczniem. Wybory przeprowadza się na pierwszym zebraniu w danym roku szkolnym.</a:t>
            </a:r>
          </a:p>
          <a:p>
            <a:r>
              <a:rPr lang="pl-PL" sz="1800" dirty="0" smtClean="0"/>
              <a:t>W skład rady rodziców w szkołach/przedszkolach wchodzi po jednym przedstawicielu rad oddziałowych (klas) wybranych w wyborach tajnych przez zebranie rodziców uczniów danego oddziału(klasy).</a:t>
            </a:r>
          </a:p>
          <a:p>
            <a:r>
              <a:rPr lang="pl-PL" sz="1800" dirty="0" smtClean="0"/>
              <a:t>Pierwsze zebranie powinien zwołać dyrektor szkoły do czasu wyboru przewodniczącego rady rodziców.</a:t>
            </a:r>
            <a:endParaRPr lang="pl-PL" sz="1800" dirty="0"/>
          </a:p>
        </p:txBody>
      </p:sp>
    </p:spTree>
    <p:extLst>
      <p:ext uri="{BB962C8B-B14F-4D97-AF65-F5344CB8AC3E}">
        <p14:creationId xmlns:p14="http://schemas.microsoft.com/office/powerpoint/2010/main" val="431960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DAB44F-20FB-9E7E-CEE1-D3509D05B9B5}"/>
              </a:ext>
            </a:extLst>
          </p:cNvPr>
          <p:cNvSpPr>
            <a:spLocks noGrp="1"/>
          </p:cNvSpPr>
          <p:nvPr>
            <p:ph type="title"/>
          </p:nvPr>
        </p:nvSpPr>
        <p:spPr/>
        <p:txBody>
          <a:bodyPr/>
          <a:lstStyle/>
          <a:p>
            <a:r>
              <a:rPr lang="pl-PL" b="0" i="0" dirty="0">
                <a:solidFill>
                  <a:srgbClr val="000000"/>
                </a:solidFill>
                <a:effectLst/>
                <a:latin typeface="open sans" panose="020B0606030504020204" pitchFamily="34" charset="0"/>
              </a:rPr>
              <a:t>Czy rada rodziców może mieć zebrania poza siedzibą szkoły?</a:t>
            </a:r>
            <a:endParaRPr lang="pl-PL" dirty="0"/>
          </a:p>
        </p:txBody>
      </p:sp>
      <p:sp>
        <p:nvSpPr>
          <p:cNvPr id="3" name="Symbol zastępczy zawartości 2">
            <a:extLst>
              <a:ext uri="{FF2B5EF4-FFF2-40B4-BE49-F238E27FC236}">
                <a16:creationId xmlns:a16="http://schemas.microsoft.com/office/drawing/2014/main" id="{221B7891-D7AE-1648-FFF4-1035979B6AB9}"/>
              </a:ext>
            </a:extLst>
          </p:cNvPr>
          <p:cNvSpPr>
            <a:spLocks noGrp="1"/>
          </p:cNvSpPr>
          <p:nvPr>
            <p:ph idx="1"/>
          </p:nvPr>
        </p:nvSpPr>
        <p:spPr/>
        <p:txBody>
          <a:bodyPr/>
          <a:lstStyle/>
          <a:p>
            <a:r>
              <a:rPr lang="pl-PL" dirty="0"/>
              <a:t>Tak, o ile </a:t>
            </a:r>
            <a:r>
              <a:rPr lang="pl-PL" b="0" i="0" dirty="0">
                <a:solidFill>
                  <a:srgbClr val="000000"/>
                </a:solidFill>
                <a:effectLst/>
              </a:rPr>
              <a:t>przewiduje to regulamin rady. </a:t>
            </a:r>
          </a:p>
          <a:p>
            <a:r>
              <a:rPr lang="pl-PL" b="0" i="0" dirty="0">
                <a:solidFill>
                  <a:srgbClr val="000000"/>
                </a:solidFill>
                <a:effectLst/>
              </a:rPr>
              <a:t>Żaden przepis prawa nie reguluje miejsca odbywania posiedzeń rady rodziców. </a:t>
            </a:r>
            <a:endParaRPr lang="pl-PL" dirty="0"/>
          </a:p>
        </p:txBody>
      </p:sp>
    </p:spTree>
    <p:extLst>
      <p:ext uri="{BB962C8B-B14F-4D97-AF65-F5344CB8AC3E}">
        <p14:creationId xmlns:p14="http://schemas.microsoft.com/office/powerpoint/2010/main" val="4863497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D81E43A-E32C-6028-0F6C-273C54927FAD}"/>
              </a:ext>
            </a:extLst>
          </p:cNvPr>
          <p:cNvSpPr>
            <a:spLocks noGrp="1"/>
          </p:cNvSpPr>
          <p:nvPr>
            <p:ph type="ctrTitle"/>
          </p:nvPr>
        </p:nvSpPr>
        <p:spPr/>
        <p:txBody>
          <a:bodyPr/>
          <a:lstStyle/>
          <a:p>
            <a:pPr algn="ctr"/>
            <a:r>
              <a:rPr lang="pl-PL" dirty="0"/>
              <a:t>RADY SZKOŁY</a:t>
            </a:r>
          </a:p>
        </p:txBody>
      </p:sp>
      <p:sp>
        <p:nvSpPr>
          <p:cNvPr id="3" name="Podtytuł 2">
            <a:extLst>
              <a:ext uri="{FF2B5EF4-FFF2-40B4-BE49-F238E27FC236}">
                <a16:creationId xmlns:a16="http://schemas.microsoft.com/office/drawing/2014/main" id="{8EFA710A-D841-62BD-939C-B6365C044AA4}"/>
              </a:ext>
            </a:extLst>
          </p:cNvPr>
          <p:cNvSpPr>
            <a:spLocks noGrp="1"/>
          </p:cNvSpPr>
          <p:nvPr>
            <p:ph type="subTitle" idx="1"/>
          </p:nvPr>
        </p:nvSpPr>
        <p:spPr/>
        <p:txBody>
          <a:bodyPr/>
          <a:lstStyle/>
          <a:p>
            <a:endParaRPr lang="pl-PL" dirty="0"/>
          </a:p>
        </p:txBody>
      </p:sp>
    </p:spTree>
    <p:extLst>
      <p:ext uri="{BB962C8B-B14F-4D97-AF65-F5344CB8AC3E}">
        <p14:creationId xmlns:p14="http://schemas.microsoft.com/office/powerpoint/2010/main" val="12337374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CD9476F-1A73-13E6-BDA8-A5C867599461}"/>
              </a:ext>
            </a:extLst>
          </p:cNvPr>
          <p:cNvSpPr>
            <a:spLocks noGrp="1"/>
          </p:cNvSpPr>
          <p:nvPr>
            <p:ph type="title"/>
          </p:nvPr>
        </p:nvSpPr>
        <p:spPr/>
        <p:txBody>
          <a:bodyPr/>
          <a:lstStyle/>
          <a:p>
            <a:r>
              <a:rPr lang="pl-PL" dirty="0"/>
              <a:t>Rada szkoły – czym jest?</a:t>
            </a:r>
          </a:p>
        </p:txBody>
      </p:sp>
      <p:sp>
        <p:nvSpPr>
          <p:cNvPr id="3" name="Symbol zastępczy zawartości 2">
            <a:extLst>
              <a:ext uri="{FF2B5EF4-FFF2-40B4-BE49-F238E27FC236}">
                <a16:creationId xmlns:a16="http://schemas.microsoft.com/office/drawing/2014/main" id="{2559E23F-ABF8-AD4D-3415-1AD6C16FA3F4}"/>
              </a:ext>
            </a:extLst>
          </p:cNvPr>
          <p:cNvSpPr>
            <a:spLocks noGrp="1"/>
          </p:cNvSpPr>
          <p:nvPr>
            <p:ph idx="1"/>
          </p:nvPr>
        </p:nvSpPr>
        <p:spPr/>
        <p:txBody>
          <a:bodyPr>
            <a:normAutofit/>
          </a:bodyPr>
          <a:lstStyle/>
          <a:p>
            <a:r>
              <a:rPr lang="pl-PL" sz="1200" dirty="0"/>
              <a:t>Społeczny organ szkolny o charakterze fakultatywnym;</a:t>
            </a:r>
          </a:p>
          <a:p>
            <a:r>
              <a:rPr lang="pl-PL" sz="1200" dirty="0"/>
              <a:t>Reprezentuje ogół uczniów, rodziców i nauczycieli;</a:t>
            </a:r>
          </a:p>
          <a:p>
            <a:r>
              <a:rPr lang="pl-PL" sz="1200" b="0" i="0" dirty="0">
                <a:solidFill>
                  <a:srgbClr val="333333"/>
                </a:solidFill>
                <a:effectLst/>
              </a:rPr>
              <a:t>uczestniczy w rozwiązywaniu spraw wewnętrznych szkoły</a:t>
            </a:r>
            <a:endParaRPr lang="pl-PL" sz="1200" dirty="0"/>
          </a:p>
          <a:p>
            <a:r>
              <a:rPr lang="pl-PL" sz="1200" b="1" i="0" dirty="0">
                <a:solidFill>
                  <a:srgbClr val="333333"/>
                </a:solidFill>
                <a:effectLst/>
              </a:rPr>
              <a:t>brak jakiejkolwiek podmiotowości prawnofinansowej </a:t>
            </a:r>
            <a:r>
              <a:rPr lang="pl-PL" sz="1200" b="0" i="0" dirty="0">
                <a:solidFill>
                  <a:srgbClr val="333333"/>
                </a:solidFill>
                <a:effectLst/>
              </a:rPr>
              <a:t>wszelkich „organów społecznych w systemie oświaty”, które wchodzą w skład szkół i placówek, tzn. rad szkół (placówek) oraz rad rodziców </a:t>
            </a:r>
          </a:p>
          <a:p>
            <a:r>
              <a:rPr lang="pl-PL" sz="1200" b="0" i="0" dirty="0">
                <a:solidFill>
                  <a:srgbClr val="333333"/>
                </a:solidFill>
                <a:effectLst/>
              </a:rPr>
              <a:t>Cel istnienia rad szkół (placówek) nie został niestety przez ustawodawcę ściślej sprecyzowany. Odpowiedniki tego rodzaju społecznych organów w innych państwach z reguły nadzorują pracę szkoły (zapewniają społeczną kontrolę jej działalności), podczas gdy ustawa polska niemal zupełnie pozbawia radę kompetencji kontrolnych;</a:t>
            </a:r>
          </a:p>
          <a:p>
            <a:r>
              <a:rPr lang="pl-PL" sz="1200" b="0" i="0" dirty="0">
                <a:solidFill>
                  <a:srgbClr val="333333"/>
                </a:solidFill>
                <a:effectLst/>
              </a:rPr>
              <a:t>Nie występuje jako podmiot samodzielny w obrocie prawnym;</a:t>
            </a:r>
          </a:p>
          <a:p>
            <a:r>
              <a:rPr lang="pl-PL" sz="1200" dirty="0">
                <a:solidFill>
                  <a:srgbClr val="333333"/>
                </a:solidFill>
              </a:rPr>
              <a:t>Nie uzyska nr REGON;</a:t>
            </a:r>
            <a:endParaRPr lang="pl-PL" sz="1200" b="0" i="0" dirty="0">
              <a:solidFill>
                <a:srgbClr val="333333"/>
              </a:solidFill>
              <a:effectLst/>
            </a:endParaRPr>
          </a:p>
          <a:p>
            <a:pPr marL="0" indent="0">
              <a:buNone/>
            </a:pPr>
            <a:r>
              <a:rPr lang="pl-PL" sz="1200" b="0" i="0" dirty="0">
                <a:solidFill>
                  <a:srgbClr val="333333"/>
                </a:solidFill>
                <a:effectLst/>
              </a:rPr>
              <a:t>- M. Pilich [w:] A. Olszewski, M. Pilich, </a:t>
            </a:r>
            <a:r>
              <a:rPr lang="pl-PL" sz="1200" b="0" i="1" dirty="0">
                <a:solidFill>
                  <a:srgbClr val="333333"/>
                </a:solidFill>
                <a:effectLst/>
              </a:rPr>
              <a:t>Prawo oświatowe. Komentarz, wyd. III</a:t>
            </a:r>
            <a:r>
              <a:rPr lang="pl-PL" sz="1200" b="0" i="0" dirty="0">
                <a:solidFill>
                  <a:srgbClr val="333333"/>
                </a:solidFill>
                <a:effectLst/>
              </a:rPr>
              <a:t>, Warszawa 2022, art. 80;</a:t>
            </a:r>
            <a:endParaRPr lang="pl-PL" sz="1200" dirty="0"/>
          </a:p>
        </p:txBody>
      </p:sp>
      <p:sp>
        <p:nvSpPr>
          <p:cNvPr id="4" name="Rectangle 1">
            <a:extLst>
              <a:ext uri="{FF2B5EF4-FFF2-40B4-BE49-F238E27FC236}">
                <a16:creationId xmlns:a16="http://schemas.microsoft.com/office/drawing/2014/main" id="{6EAB2E34-2167-2127-3EF0-2C3964294FA3}"/>
              </a:ext>
            </a:extLst>
          </p:cNvPr>
          <p:cNvSpPr>
            <a:spLocks noChangeArrowheads="1"/>
          </p:cNvSpPr>
          <p:nvPr/>
        </p:nvSpPr>
        <p:spPr bwMode="auto">
          <a:xfrm flipV="1">
            <a:off x="78722" y="511160"/>
            <a:ext cx="12113277"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7B956D59-0D0B-8290-65A6-CDD7B17DADB2}"/>
              </a:ext>
            </a:extLst>
          </p:cNvPr>
          <p:cNvSpPr>
            <a:spLocks noChangeArrowheads="1"/>
          </p:cNvSpPr>
          <p:nvPr/>
        </p:nvSpPr>
        <p:spPr bwMode="auto">
          <a:xfrm>
            <a:off x="152400" y="-322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862987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B76AB1-8164-3DFF-099C-DC041E0A4E9F}"/>
              </a:ext>
            </a:extLst>
          </p:cNvPr>
          <p:cNvSpPr>
            <a:spLocks noGrp="1"/>
          </p:cNvSpPr>
          <p:nvPr>
            <p:ph type="title"/>
          </p:nvPr>
        </p:nvSpPr>
        <p:spPr/>
        <p:txBody>
          <a:bodyPr/>
          <a:lstStyle/>
          <a:p>
            <a:r>
              <a:rPr lang="pl-PL" dirty="0"/>
              <a:t>SKŁAD RADY SZKOŁY W SZKOŁACH PODSTAWOWYCH</a:t>
            </a:r>
          </a:p>
        </p:txBody>
      </p:sp>
      <p:sp>
        <p:nvSpPr>
          <p:cNvPr id="3" name="Symbol zastępczy zawartości 2">
            <a:extLst>
              <a:ext uri="{FF2B5EF4-FFF2-40B4-BE49-F238E27FC236}">
                <a16:creationId xmlns:a16="http://schemas.microsoft.com/office/drawing/2014/main" id="{0503659D-3818-7723-949D-72B0004FFB04}"/>
              </a:ext>
            </a:extLst>
          </p:cNvPr>
          <p:cNvSpPr>
            <a:spLocks noGrp="1"/>
          </p:cNvSpPr>
          <p:nvPr>
            <p:ph idx="1"/>
          </p:nvPr>
        </p:nvSpPr>
        <p:spPr/>
        <p:txBody>
          <a:bodyPr>
            <a:normAutofit fontScale="92500" lnSpcReduction="20000"/>
          </a:bodyPr>
          <a:lstStyle/>
          <a:p>
            <a:pPr marL="0" indent="0" algn="l">
              <a:buNone/>
            </a:pPr>
            <a:r>
              <a:rPr lang="pl-PL" dirty="0">
                <a:solidFill>
                  <a:srgbClr val="333333"/>
                </a:solidFill>
              </a:rPr>
              <a:t>W skład Rady Szkoły wchodzą w </a:t>
            </a:r>
            <a:r>
              <a:rPr lang="pl-PL" b="0" i="0" dirty="0">
                <a:solidFill>
                  <a:srgbClr val="333333"/>
                </a:solidFill>
                <a:effectLst/>
              </a:rPr>
              <a:t>równej liczbie:</a:t>
            </a:r>
          </a:p>
          <a:p>
            <a:pPr algn="l"/>
            <a:r>
              <a:rPr lang="pl-PL" b="0" i="0" dirty="0">
                <a:solidFill>
                  <a:srgbClr val="333333"/>
                </a:solidFill>
                <a:effectLst/>
              </a:rPr>
              <a:t>nauczyciele wybrani przez ogół nauczycieli;</a:t>
            </a:r>
          </a:p>
          <a:p>
            <a:pPr algn="l"/>
            <a:r>
              <a:rPr lang="pl-PL" b="0" i="0" dirty="0">
                <a:solidFill>
                  <a:srgbClr val="333333"/>
                </a:solidFill>
                <a:effectLst/>
              </a:rPr>
              <a:t>rodzice wybrani przez ogół rodziców;</a:t>
            </a:r>
          </a:p>
          <a:p>
            <a:pPr algn="l"/>
            <a:r>
              <a:rPr lang="pl-PL" b="0" i="0" dirty="0">
                <a:solidFill>
                  <a:srgbClr val="333333"/>
                </a:solidFill>
                <a:effectLst/>
              </a:rPr>
              <a:t>uczniowie wybrani przez ogół uczniów - nie wchodzą uczniowie przedszkoli, uczniowie klas I-IV szkół podstawowych,  a udział uczniów klasy V i VI w radzie szkoły nie jest obowiązkowy.</a:t>
            </a:r>
          </a:p>
          <a:p>
            <a:pPr algn="l"/>
            <a:r>
              <a:rPr lang="pl-PL" dirty="0">
                <a:solidFill>
                  <a:srgbClr val="333333"/>
                </a:solidFill>
              </a:rPr>
              <a:t>c</a:t>
            </a:r>
            <a:r>
              <a:rPr lang="pl-PL" b="0" i="0" dirty="0">
                <a:solidFill>
                  <a:srgbClr val="333333"/>
                </a:solidFill>
                <a:effectLst/>
              </a:rPr>
              <a:t>o najmniej 6 członków. Tryb wyboru członków rady szkoły lub placówki określa statut szkoły.  Statut szkoły lub placówki może przewidywać rozszerzenie składu rady o inne osoby;</a:t>
            </a:r>
          </a:p>
          <a:p>
            <a:pPr algn="l"/>
            <a:r>
              <a:rPr lang="pl-PL" dirty="0">
                <a:solidFill>
                  <a:srgbClr val="333333"/>
                </a:solidFill>
              </a:rPr>
              <a:t>Kadencja – 3 lata. S</a:t>
            </a:r>
            <a:r>
              <a:rPr lang="pl-PL" b="0" i="0" dirty="0">
                <a:solidFill>
                  <a:srgbClr val="333333"/>
                </a:solidFill>
                <a:effectLst/>
              </a:rPr>
              <a:t>tatut szkoły lub placówki może dopuszczać dokonywanie corocznej zmiany 1/3 składu rady.</a:t>
            </a:r>
          </a:p>
          <a:p>
            <a:endParaRPr lang="pl-PL" dirty="0"/>
          </a:p>
        </p:txBody>
      </p:sp>
    </p:spTree>
    <p:extLst>
      <p:ext uri="{BB962C8B-B14F-4D97-AF65-F5344CB8AC3E}">
        <p14:creationId xmlns:p14="http://schemas.microsoft.com/office/powerpoint/2010/main" val="2745900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3FD8069-95C6-B90D-8B2C-7DE68023B464}"/>
              </a:ext>
            </a:extLst>
          </p:cNvPr>
          <p:cNvSpPr>
            <a:spLocks noGrp="1"/>
          </p:cNvSpPr>
          <p:nvPr>
            <p:ph type="title"/>
          </p:nvPr>
        </p:nvSpPr>
        <p:spPr/>
        <p:txBody>
          <a:bodyPr/>
          <a:lstStyle/>
          <a:p>
            <a:r>
              <a:rPr lang="pl-PL" dirty="0"/>
              <a:t>KOMPETENCJE RADY SZKOŁY – UCHWALANIE STATUTU</a:t>
            </a:r>
          </a:p>
        </p:txBody>
      </p:sp>
      <p:sp>
        <p:nvSpPr>
          <p:cNvPr id="3" name="Symbol zastępczy zawartości 2">
            <a:extLst>
              <a:ext uri="{FF2B5EF4-FFF2-40B4-BE49-F238E27FC236}">
                <a16:creationId xmlns:a16="http://schemas.microsoft.com/office/drawing/2014/main" id="{C8056214-1DD7-304E-5CBC-38CC6D23B847}"/>
              </a:ext>
            </a:extLst>
          </p:cNvPr>
          <p:cNvSpPr>
            <a:spLocks noGrp="1"/>
          </p:cNvSpPr>
          <p:nvPr>
            <p:ph idx="1"/>
          </p:nvPr>
        </p:nvSpPr>
        <p:spPr/>
        <p:txBody>
          <a:bodyPr/>
          <a:lstStyle/>
          <a:p>
            <a:r>
              <a:rPr lang="pl-PL" b="1" i="0" dirty="0">
                <a:solidFill>
                  <a:srgbClr val="333333"/>
                </a:solidFill>
                <a:effectLst/>
              </a:rPr>
              <a:t>Uchwalanie statutu</a:t>
            </a:r>
            <a:r>
              <a:rPr lang="pl-PL" b="0" i="0" dirty="0">
                <a:solidFill>
                  <a:srgbClr val="333333"/>
                </a:solidFill>
                <a:effectLst/>
              </a:rPr>
              <a:t> szkoły (placówki) jest najważniejszą kompetencją rady szkoły (placówki), którą to kompetencję rada dzieli z radą pedagogiczną. </a:t>
            </a:r>
          </a:p>
          <a:p>
            <a:r>
              <a:rPr lang="pl-PL" b="0" i="0" dirty="0">
                <a:solidFill>
                  <a:srgbClr val="333333"/>
                </a:solidFill>
                <a:effectLst/>
              </a:rPr>
              <a:t>Statut jest uchwalany na podstawie projektu przygotowywanego przez radę pedagogiczną, jednakże nie znaczy to, aby radzie szkoły nie przysługiwało prawo do wprowadzania do projektu także własnych zmian i poprawek. Wydaje się natomiast, że czyniąc to, rada powinna działać w porozumieniu z radą pedagogiczną.</a:t>
            </a:r>
          </a:p>
          <a:p>
            <a:pPr marL="0" indent="0">
              <a:buNone/>
            </a:pPr>
            <a:r>
              <a:rPr lang="pl-PL" dirty="0">
                <a:solidFill>
                  <a:srgbClr val="333333"/>
                </a:solidFill>
              </a:rPr>
              <a:t>- </a:t>
            </a:r>
            <a:r>
              <a:rPr lang="pl-PL" b="0" i="0" dirty="0">
                <a:solidFill>
                  <a:srgbClr val="333333"/>
                </a:solidFill>
                <a:effectLst/>
              </a:rPr>
              <a:t>M. Pilich [w:] A. Olszewski, M. Pilich, </a:t>
            </a:r>
            <a:r>
              <a:rPr lang="pl-PL" b="0" i="1" dirty="0">
                <a:solidFill>
                  <a:srgbClr val="333333"/>
                </a:solidFill>
                <a:effectLst/>
              </a:rPr>
              <a:t>Prawo oświatowe. Komentarz, wyd. III</a:t>
            </a:r>
            <a:r>
              <a:rPr lang="pl-PL" b="0" i="0" dirty="0">
                <a:solidFill>
                  <a:srgbClr val="333333"/>
                </a:solidFill>
                <a:effectLst/>
              </a:rPr>
              <a:t>, Warszawa 2022, art. 80.</a:t>
            </a:r>
            <a:endParaRPr lang="pl-PL" dirty="0"/>
          </a:p>
        </p:txBody>
      </p:sp>
    </p:spTree>
    <p:extLst>
      <p:ext uri="{BB962C8B-B14F-4D97-AF65-F5344CB8AC3E}">
        <p14:creationId xmlns:p14="http://schemas.microsoft.com/office/powerpoint/2010/main" val="3059495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FA4961-F33B-328E-E9EF-AC69F4B54B9B}"/>
              </a:ext>
            </a:extLst>
          </p:cNvPr>
          <p:cNvSpPr>
            <a:spLocks noGrp="1"/>
          </p:cNvSpPr>
          <p:nvPr>
            <p:ph type="title"/>
          </p:nvPr>
        </p:nvSpPr>
        <p:spPr/>
        <p:txBody>
          <a:bodyPr/>
          <a:lstStyle/>
          <a:p>
            <a:r>
              <a:rPr lang="pl-PL" dirty="0"/>
              <a:t>KOMPETENCJE RADY SZKOŁY – OPINIOWANIE PROJEKTU PLANU FINANSOWEGO</a:t>
            </a:r>
          </a:p>
        </p:txBody>
      </p:sp>
      <p:sp>
        <p:nvSpPr>
          <p:cNvPr id="3" name="Symbol zastępczy zawartości 2">
            <a:extLst>
              <a:ext uri="{FF2B5EF4-FFF2-40B4-BE49-F238E27FC236}">
                <a16:creationId xmlns:a16="http://schemas.microsoft.com/office/drawing/2014/main" id="{A2EB2664-C47D-F56E-E746-C5DB801E64B8}"/>
              </a:ext>
            </a:extLst>
          </p:cNvPr>
          <p:cNvSpPr>
            <a:spLocks noGrp="1"/>
          </p:cNvSpPr>
          <p:nvPr>
            <p:ph idx="1"/>
          </p:nvPr>
        </p:nvSpPr>
        <p:spPr/>
        <p:txBody>
          <a:bodyPr>
            <a:normAutofit fontScale="92500" lnSpcReduction="20000"/>
          </a:bodyPr>
          <a:lstStyle/>
          <a:p>
            <a:r>
              <a:rPr lang="pl-PL" b="0" i="0" dirty="0">
                <a:solidFill>
                  <a:srgbClr val="333333"/>
                </a:solidFill>
                <a:effectLst/>
              </a:rPr>
              <a:t>„Opiniowanie projektu planu finansowego” (</a:t>
            </a:r>
            <a:r>
              <a:rPr lang="pl-PL" b="0" i="0" u="none" strike="noStrike" dirty="0">
                <a:solidFill>
                  <a:srgbClr val="1B7AB8"/>
                </a:solidFill>
                <a:effectLst/>
                <a:hlinkClick r:id="rId2"/>
              </a:rPr>
              <a:t>art. 80 ust. 2 pkt 2</a:t>
            </a:r>
            <a:r>
              <a:rPr lang="pl-PL" b="0" i="0" dirty="0">
                <a:solidFill>
                  <a:srgbClr val="333333"/>
                </a:solidFill>
                <a:effectLst/>
              </a:rPr>
              <a:t>) należy rozumieć jako formułowanie przez radę szkoły jego pozytywnej albo negatywnej oceny.</a:t>
            </a:r>
          </a:p>
          <a:p>
            <a:r>
              <a:rPr lang="pl-PL" b="0" i="0" dirty="0">
                <a:solidFill>
                  <a:srgbClr val="333333"/>
                </a:solidFill>
                <a:effectLst/>
              </a:rPr>
              <a:t> Dotyczy to zarówno planu środków otrzymywanych przez publiczną szkołę z budżetu, jak i tych gromadzonych na wydzielonych rachunkach dochodów, które przewidziane są zarówno dla państwowych (</a:t>
            </a:r>
            <a:r>
              <a:rPr lang="pl-PL" b="0" i="0" u="none" strike="noStrike" dirty="0">
                <a:solidFill>
                  <a:srgbClr val="1B7AB8"/>
                </a:solidFill>
                <a:effectLst/>
                <a:hlinkClick r:id="rId3"/>
              </a:rPr>
              <a:t>art. 11a</a:t>
            </a:r>
            <a:r>
              <a:rPr lang="pl-PL" b="0" i="0" dirty="0">
                <a:solidFill>
                  <a:srgbClr val="333333"/>
                </a:solidFill>
                <a:effectLst/>
              </a:rPr>
              <a:t> </a:t>
            </a:r>
            <a:r>
              <a:rPr lang="pl-PL" b="0" i="0" dirty="0" err="1">
                <a:solidFill>
                  <a:srgbClr val="333333"/>
                </a:solidFill>
                <a:effectLst/>
              </a:rPr>
              <a:t>u.f.p</a:t>
            </a:r>
            <a:r>
              <a:rPr lang="pl-PL" b="0" i="0" dirty="0">
                <a:solidFill>
                  <a:srgbClr val="333333"/>
                </a:solidFill>
                <a:effectLst/>
              </a:rPr>
              <a:t>.), jak i dla samorządowych (</a:t>
            </a:r>
            <a:r>
              <a:rPr lang="pl-PL" b="0" i="0" u="none" strike="noStrike" dirty="0">
                <a:solidFill>
                  <a:srgbClr val="1B7AB8"/>
                </a:solidFill>
                <a:effectLst/>
                <a:hlinkClick r:id="rId4"/>
              </a:rPr>
              <a:t>art. 223</a:t>
            </a:r>
            <a:r>
              <a:rPr lang="pl-PL" b="0" i="0" dirty="0">
                <a:solidFill>
                  <a:srgbClr val="333333"/>
                </a:solidFill>
                <a:effectLst/>
              </a:rPr>
              <a:t> </a:t>
            </a:r>
            <a:r>
              <a:rPr lang="pl-PL" b="0" i="0" dirty="0" err="1">
                <a:solidFill>
                  <a:srgbClr val="333333"/>
                </a:solidFill>
                <a:effectLst/>
              </a:rPr>
              <a:t>u.f.p</a:t>
            </a:r>
            <a:r>
              <a:rPr lang="pl-PL" b="0" i="0" dirty="0">
                <a:solidFill>
                  <a:srgbClr val="333333"/>
                </a:solidFill>
                <a:effectLst/>
              </a:rPr>
              <a:t>.) jednostek budżetowych prowadzących działalność w zakresie oświaty, na których można gromadzić dochody z określonych tytułów, m.in. ze spadków, zapisów i darowizn w postaci pieniężnej na rzecz jednostki budżetowej oraz odszkodowań i wpłat za utracone lub uszkodzone mienie będące w zarządzie bądź użytkowaniu jednostki budżetowej – a ponadto ze źródeł, które określa sama ustawa o finansach publicznych (dla państwowych jednostek budżetowych) bądź uchwała organu stanowiącego j.s.t. (dla samorządowych jednostek budżetowych). </a:t>
            </a:r>
            <a:endParaRPr lang="pl-PL" dirty="0"/>
          </a:p>
        </p:txBody>
      </p:sp>
    </p:spTree>
    <p:extLst>
      <p:ext uri="{BB962C8B-B14F-4D97-AF65-F5344CB8AC3E}">
        <p14:creationId xmlns:p14="http://schemas.microsoft.com/office/powerpoint/2010/main" val="1625519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2F56AC-3FF4-20B3-09D3-8C4D8537599B}"/>
              </a:ext>
            </a:extLst>
          </p:cNvPr>
          <p:cNvSpPr>
            <a:spLocks noGrp="1"/>
          </p:cNvSpPr>
          <p:nvPr>
            <p:ph type="title"/>
          </p:nvPr>
        </p:nvSpPr>
        <p:spPr/>
        <p:txBody>
          <a:bodyPr>
            <a:normAutofit fontScale="90000"/>
          </a:bodyPr>
          <a:lstStyle/>
          <a:p>
            <a:r>
              <a:rPr lang="pl-PL" dirty="0"/>
              <a:t>KOMPETENCJE RADY SZKOŁY – WYSTĘPOWANIE DO KURATORA OŚWIATY z wiążącymi wnioskami</a:t>
            </a:r>
          </a:p>
        </p:txBody>
      </p:sp>
      <p:sp>
        <p:nvSpPr>
          <p:cNvPr id="3" name="Symbol zastępczy zawartości 2">
            <a:extLst>
              <a:ext uri="{FF2B5EF4-FFF2-40B4-BE49-F238E27FC236}">
                <a16:creationId xmlns:a16="http://schemas.microsoft.com/office/drawing/2014/main" id="{E39DC61E-8064-8A81-D34B-2E460C988D54}"/>
              </a:ext>
            </a:extLst>
          </p:cNvPr>
          <p:cNvSpPr>
            <a:spLocks noGrp="1"/>
          </p:cNvSpPr>
          <p:nvPr>
            <p:ph idx="1"/>
          </p:nvPr>
        </p:nvSpPr>
        <p:spPr/>
        <p:txBody>
          <a:bodyPr>
            <a:normAutofit fontScale="85000" lnSpcReduction="20000"/>
          </a:bodyPr>
          <a:lstStyle/>
          <a:p>
            <a:r>
              <a:rPr lang="pl-PL" b="1" i="0" dirty="0">
                <a:solidFill>
                  <a:srgbClr val="333333"/>
                </a:solidFill>
                <a:effectLst/>
              </a:rPr>
              <a:t>wnioskowanie o dokonanie oceny działalności samej szkoły lub placówki</a:t>
            </a:r>
            <a:r>
              <a:rPr lang="pl-PL" b="0" i="0" dirty="0">
                <a:solidFill>
                  <a:srgbClr val="333333"/>
                </a:solidFill>
                <a:effectLst/>
              </a:rPr>
              <a:t> (w szczególności o przeprowadzenie kontroli spełniania przez nią przepisów prawa odnoszących się do działalności statutowej oraz ewaluacji zewnętrznej), </a:t>
            </a:r>
            <a:endParaRPr lang="pl-PL" dirty="0">
              <a:solidFill>
                <a:srgbClr val="333333"/>
              </a:solidFill>
            </a:endParaRPr>
          </a:p>
          <a:p>
            <a:r>
              <a:rPr lang="pl-PL" b="1" dirty="0">
                <a:solidFill>
                  <a:srgbClr val="333333"/>
                </a:solidFill>
              </a:rPr>
              <a:t>wnioskowanie </a:t>
            </a:r>
            <a:r>
              <a:rPr lang="pl-PL" b="1" i="0" dirty="0">
                <a:solidFill>
                  <a:srgbClr val="333333"/>
                </a:solidFill>
                <a:effectLst/>
              </a:rPr>
              <a:t>o ocenę samego dyrektora szkoły lub placówki bądź innego nauczyciela</a:t>
            </a:r>
            <a:r>
              <a:rPr lang="pl-PL" b="0" i="0" dirty="0">
                <a:solidFill>
                  <a:srgbClr val="333333"/>
                </a:solidFill>
                <a:effectLst/>
              </a:rPr>
              <a:t> (nawet niezajmującego stanowiska kierowniczego).</a:t>
            </a:r>
          </a:p>
          <a:p>
            <a:pPr marL="0" indent="0">
              <a:buNone/>
            </a:pPr>
            <a:r>
              <a:rPr lang="pl-PL" dirty="0">
                <a:solidFill>
                  <a:srgbClr val="333333"/>
                </a:solidFill>
              </a:rPr>
              <a:t>UWAGA! </a:t>
            </a:r>
            <a:r>
              <a:rPr lang="pl-PL" i="0" dirty="0">
                <a:solidFill>
                  <a:srgbClr val="333333"/>
                </a:solidFill>
                <a:effectLst/>
              </a:rPr>
              <a:t>przepis nie uprawnia rady szkoły do wnioskowania do organu prowadzącego o ocenę działalności szkoły  lub dyrektora w obszarze finansów i administracji. Rada szkoły  mogłaby wprawdzie wystąpić również o ocenę działalności w ramach nadzoru finansowo-administracyjnego (np. na podstawie </a:t>
            </a:r>
            <a:r>
              <a:rPr lang="pl-PL" i="0" u="none" strike="noStrike" dirty="0">
                <a:solidFill>
                  <a:srgbClr val="1B7AB8"/>
                </a:solidFill>
                <a:effectLst/>
                <a:hlinkClick r:id="rId2"/>
              </a:rPr>
              <a:t>art. 80 ust. 2 pkt 5</a:t>
            </a:r>
            <a:r>
              <a:rPr lang="pl-PL" i="0" dirty="0">
                <a:solidFill>
                  <a:srgbClr val="333333"/>
                </a:solidFill>
                <a:effectLst/>
              </a:rPr>
              <a:t>), jednakże z uwagi na wyraźne brzmienie przepisu tylko organ sprawujący nadzór pedagogiczny jest związany treścią wniosku dotyczącego oceny pracy szkoły i dyrektora – a zatem ma obowiązek podjąć wnioskowane przez radę czynności.</a:t>
            </a:r>
            <a:endParaRPr lang="pl-PL" dirty="0"/>
          </a:p>
        </p:txBody>
      </p:sp>
    </p:spTree>
    <p:extLst>
      <p:ext uri="{BB962C8B-B14F-4D97-AF65-F5344CB8AC3E}">
        <p14:creationId xmlns:p14="http://schemas.microsoft.com/office/powerpoint/2010/main" val="4148752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C8CFED-B5A7-104D-A063-8F3987C74457}"/>
              </a:ext>
            </a:extLst>
          </p:cNvPr>
          <p:cNvSpPr>
            <a:spLocks noGrp="1"/>
          </p:cNvSpPr>
          <p:nvPr>
            <p:ph type="title"/>
          </p:nvPr>
        </p:nvSpPr>
        <p:spPr/>
        <p:txBody>
          <a:bodyPr/>
          <a:lstStyle/>
          <a:p>
            <a:r>
              <a:rPr lang="pl-PL" dirty="0"/>
              <a:t>KOMPETENCJE RADY SZKOŁY - OPINOWANIE</a:t>
            </a:r>
          </a:p>
        </p:txBody>
      </p:sp>
      <p:sp>
        <p:nvSpPr>
          <p:cNvPr id="3" name="Symbol zastępczy zawartości 2">
            <a:extLst>
              <a:ext uri="{FF2B5EF4-FFF2-40B4-BE49-F238E27FC236}">
                <a16:creationId xmlns:a16="http://schemas.microsoft.com/office/drawing/2014/main" id="{07C9EC35-B6C9-253F-11E1-DB5D20695B1E}"/>
              </a:ext>
            </a:extLst>
          </p:cNvPr>
          <p:cNvSpPr>
            <a:spLocks noGrp="1"/>
          </p:cNvSpPr>
          <p:nvPr>
            <p:ph idx="1"/>
          </p:nvPr>
        </p:nvSpPr>
        <p:spPr/>
        <p:txBody>
          <a:bodyPr>
            <a:normAutofit lnSpcReduction="10000"/>
          </a:bodyPr>
          <a:lstStyle/>
          <a:p>
            <a:r>
              <a:rPr lang="pl-PL" b="0" i="0" dirty="0">
                <a:solidFill>
                  <a:srgbClr val="333333"/>
                </a:solidFill>
                <a:effectLst/>
              </a:rPr>
              <a:t>opiniuje plan pracy szkoły lub placówki, projekty eksperymentów pedagogicznych oraz inne sprawy istotne dla szkoły lub placówki;</a:t>
            </a:r>
          </a:p>
          <a:p>
            <a:r>
              <a:rPr lang="pl-PL" b="0" i="0" dirty="0">
                <a:solidFill>
                  <a:srgbClr val="333333"/>
                </a:solidFill>
                <a:effectLst/>
              </a:rPr>
              <a:t>  w sprawach dotyczących </a:t>
            </a:r>
            <a:r>
              <a:rPr lang="pl-PL" b="1" i="0" dirty="0">
                <a:solidFill>
                  <a:srgbClr val="333333"/>
                </a:solidFill>
                <a:effectLst/>
              </a:rPr>
              <a:t>planu pracy</a:t>
            </a:r>
            <a:r>
              <a:rPr lang="pl-PL" b="0" i="0" dirty="0">
                <a:solidFill>
                  <a:srgbClr val="333333"/>
                </a:solidFill>
                <a:effectLst/>
              </a:rPr>
              <a:t> szkoły (placówki) oraz projektów </a:t>
            </a:r>
            <a:r>
              <a:rPr lang="pl-PL" b="1" i="0" dirty="0">
                <a:solidFill>
                  <a:srgbClr val="333333"/>
                </a:solidFill>
                <a:effectLst/>
              </a:rPr>
              <a:t>eksperymentów pedagogicznych</a:t>
            </a:r>
            <a:r>
              <a:rPr lang="pl-PL" b="0" i="0" dirty="0">
                <a:solidFill>
                  <a:srgbClr val="333333"/>
                </a:solidFill>
                <a:effectLst/>
              </a:rPr>
              <a:t> rada szkoły (placówki) jest, zgodnie z </a:t>
            </a:r>
            <a:r>
              <a:rPr lang="pl-PL" b="0" i="0" u="none" strike="noStrike" dirty="0">
                <a:solidFill>
                  <a:srgbClr val="1B7AB8"/>
                </a:solidFill>
                <a:effectLst/>
                <a:hlinkClick r:id="rId2"/>
              </a:rPr>
              <a:t>art. 80 ust. 2 pkt 4</a:t>
            </a:r>
            <a:r>
              <a:rPr lang="pl-PL" b="0" i="0" dirty="0">
                <a:solidFill>
                  <a:srgbClr val="333333"/>
                </a:solidFill>
                <a:effectLst/>
              </a:rPr>
              <a:t>, organem opiniodawczym, podczas gdy rada pedagogiczna – stanowiącym. Komentowany przepis zakłada więc ścisłe współdziałanie tych organów;</a:t>
            </a:r>
          </a:p>
          <a:p>
            <a:r>
              <a:rPr lang="pl-PL" dirty="0">
                <a:solidFill>
                  <a:srgbClr val="333333"/>
                </a:solidFill>
              </a:rPr>
              <a:t>w</a:t>
            </a:r>
            <a:r>
              <a:rPr lang="pl-PL" b="0" i="0" dirty="0">
                <a:solidFill>
                  <a:srgbClr val="333333"/>
                </a:solidFill>
                <a:effectLst/>
              </a:rPr>
              <a:t>yrażanie opinii w innych istotnych sprawach obejmuje m.in. </a:t>
            </a:r>
            <a:r>
              <a:rPr lang="pl-PL" b="1" i="0" dirty="0">
                <a:solidFill>
                  <a:srgbClr val="333333"/>
                </a:solidFill>
                <a:effectLst/>
              </a:rPr>
              <a:t>opiniowanie szkolnego programu wychowawczo-profilaktycznego</a:t>
            </a:r>
            <a:r>
              <a:rPr lang="pl-PL" b="0" i="0" dirty="0">
                <a:solidFill>
                  <a:srgbClr val="333333"/>
                </a:solidFill>
                <a:effectLst/>
              </a:rPr>
              <a:t>. Rada szkoły może także wnioskować o </a:t>
            </a:r>
            <a:r>
              <a:rPr lang="pl-PL" b="1" i="0" dirty="0">
                <a:solidFill>
                  <a:srgbClr val="333333"/>
                </a:solidFill>
                <a:effectLst/>
              </a:rPr>
              <a:t>nadanie szkole imienia</a:t>
            </a:r>
            <a:r>
              <a:rPr lang="pl-PL" b="0" i="0" dirty="0">
                <a:solidFill>
                  <a:srgbClr val="333333"/>
                </a:solidFill>
                <a:effectLst/>
              </a:rPr>
              <a:t>.</a:t>
            </a:r>
            <a:endParaRPr lang="pl-PL" dirty="0"/>
          </a:p>
        </p:txBody>
      </p:sp>
    </p:spTree>
    <p:extLst>
      <p:ext uri="{BB962C8B-B14F-4D97-AF65-F5344CB8AC3E}">
        <p14:creationId xmlns:p14="http://schemas.microsoft.com/office/powerpoint/2010/main" val="2645060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6B197B5-82EA-EA42-7CD3-8F0810ECA566}"/>
              </a:ext>
            </a:extLst>
          </p:cNvPr>
          <p:cNvSpPr>
            <a:spLocks noGrp="1"/>
          </p:cNvSpPr>
          <p:nvPr>
            <p:ph type="title"/>
          </p:nvPr>
        </p:nvSpPr>
        <p:spPr/>
        <p:txBody>
          <a:bodyPr>
            <a:normAutofit/>
          </a:bodyPr>
          <a:lstStyle/>
          <a:p>
            <a:r>
              <a:rPr lang="pl-PL" sz="2400" dirty="0">
                <a:latin typeface="+mn-lt"/>
              </a:rPr>
              <a:t>KOMPETENCJE RADY SZKOŁY - </a:t>
            </a:r>
            <a:r>
              <a:rPr lang="pl-PL" sz="2400" b="0" i="0" dirty="0">
                <a:solidFill>
                  <a:srgbClr val="333333"/>
                </a:solidFill>
                <a:effectLst/>
                <a:latin typeface="+mn-lt"/>
              </a:rPr>
              <a:t>ocenia sytuację oraz stan szkoły </a:t>
            </a:r>
            <a:endParaRPr lang="pl-PL" sz="2400" dirty="0">
              <a:latin typeface="+mn-lt"/>
            </a:endParaRPr>
          </a:p>
        </p:txBody>
      </p:sp>
      <p:sp>
        <p:nvSpPr>
          <p:cNvPr id="3" name="Symbol zastępczy zawartości 2">
            <a:extLst>
              <a:ext uri="{FF2B5EF4-FFF2-40B4-BE49-F238E27FC236}">
                <a16:creationId xmlns:a16="http://schemas.microsoft.com/office/drawing/2014/main" id="{16A03E12-AE1A-8397-19AF-9BF7E32DEAED}"/>
              </a:ext>
            </a:extLst>
          </p:cNvPr>
          <p:cNvSpPr>
            <a:spLocks noGrp="1"/>
          </p:cNvSpPr>
          <p:nvPr>
            <p:ph idx="1"/>
          </p:nvPr>
        </p:nvSpPr>
        <p:spPr/>
        <p:txBody>
          <a:bodyPr>
            <a:normAutofit/>
          </a:bodyPr>
          <a:lstStyle/>
          <a:p>
            <a:r>
              <a:rPr lang="pl-PL" b="0" i="0" dirty="0">
                <a:solidFill>
                  <a:srgbClr val="333333"/>
                </a:solidFill>
                <a:effectLst/>
              </a:rPr>
              <a:t>Rada szkoły (placówki) sama ma na mocy </a:t>
            </a:r>
            <a:r>
              <a:rPr lang="pl-PL" dirty="0">
                <a:solidFill>
                  <a:srgbClr val="1B7AB8"/>
                </a:solidFill>
              </a:rPr>
              <a:t>art. 80 ust. 2 pkt 5 prawa oświatowego</a:t>
            </a:r>
            <a:r>
              <a:rPr lang="pl-PL" b="0" i="0" dirty="0">
                <a:solidFill>
                  <a:srgbClr val="333333"/>
                </a:solidFill>
                <a:effectLst/>
              </a:rPr>
              <a:t> pewne uprawnienia „kontrolne”. </a:t>
            </a:r>
          </a:p>
          <a:p>
            <a:r>
              <a:rPr lang="pl-PL" b="0" i="0" dirty="0">
                <a:solidFill>
                  <a:srgbClr val="333333"/>
                </a:solidFill>
                <a:effectLst/>
              </a:rPr>
              <a:t>Rada szkoły (placówki) może zatem wnioskować o udzielenie jej wyjaśnień, okazanie dokumentów i przekazanie informacji</a:t>
            </a:r>
            <a:r>
              <a:rPr lang="pl-PL" b="0" i="0" dirty="0" smtClean="0">
                <a:solidFill>
                  <a:srgbClr val="333333"/>
                </a:solidFill>
                <a:effectLst/>
              </a:rPr>
              <a:t>.</a:t>
            </a:r>
          </a:p>
          <a:p>
            <a:r>
              <a:rPr lang="pl-PL" dirty="0" smtClean="0">
                <a:solidFill>
                  <a:srgbClr val="333333"/>
                </a:solidFill>
              </a:rPr>
              <a:t>Kompetencje rady szkoły przejmuje rada pedagogiczna jeśli rada szkoły nie została utworzona.</a:t>
            </a:r>
            <a:endParaRPr lang="pl-PL" b="0" i="0" dirty="0">
              <a:solidFill>
                <a:srgbClr val="333333"/>
              </a:solidFill>
              <a:effectLst/>
            </a:endParaRPr>
          </a:p>
        </p:txBody>
      </p:sp>
    </p:spTree>
    <p:extLst>
      <p:ext uri="{BB962C8B-B14F-4D97-AF65-F5344CB8AC3E}">
        <p14:creationId xmlns:p14="http://schemas.microsoft.com/office/powerpoint/2010/main" val="3187568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6540E0-4A65-3CD1-B39E-814E503C4568}"/>
              </a:ext>
            </a:extLst>
          </p:cNvPr>
          <p:cNvSpPr>
            <a:spLocks noGrp="1"/>
          </p:cNvSpPr>
          <p:nvPr>
            <p:ph type="title"/>
          </p:nvPr>
        </p:nvSpPr>
        <p:spPr/>
        <p:txBody>
          <a:bodyPr/>
          <a:lstStyle/>
          <a:p>
            <a:r>
              <a:rPr lang="pl-PL" dirty="0"/>
              <a:t>KOMPETENCJE RADY SZKOŁY - INNE</a:t>
            </a:r>
          </a:p>
        </p:txBody>
      </p:sp>
      <p:sp>
        <p:nvSpPr>
          <p:cNvPr id="3" name="Symbol zastępczy zawartości 2">
            <a:extLst>
              <a:ext uri="{FF2B5EF4-FFF2-40B4-BE49-F238E27FC236}">
                <a16:creationId xmlns:a16="http://schemas.microsoft.com/office/drawing/2014/main" id="{53AF7E3A-3480-578F-291D-96F72B3046BD}"/>
              </a:ext>
            </a:extLst>
          </p:cNvPr>
          <p:cNvSpPr>
            <a:spLocks noGrp="1"/>
          </p:cNvSpPr>
          <p:nvPr>
            <p:ph idx="1"/>
          </p:nvPr>
        </p:nvSpPr>
        <p:spPr/>
        <p:txBody>
          <a:bodyPr>
            <a:normAutofit fontScale="92500" lnSpcReduction="10000"/>
          </a:bodyPr>
          <a:lstStyle/>
          <a:p>
            <a:r>
              <a:rPr lang="pl-PL" dirty="0"/>
              <a:t>występowanie z wnioskiem do dyrektora szkoły oraz wyrażanie zgody na wprowadzenie obowiązku noszenia przez uczniów na terenie szkoły jednolitego stroju (art. 100 ust. 1 </a:t>
            </a:r>
            <a:r>
              <a:rPr lang="pl-PL" dirty="0" err="1"/>
              <a:t>u.p.o</a:t>
            </a:r>
            <a:r>
              <a:rPr lang="pl-PL" dirty="0"/>
              <a:t>.), </a:t>
            </a:r>
          </a:p>
          <a:p>
            <a:r>
              <a:rPr lang="pl-PL" dirty="0"/>
              <a:t>występowanie z wnioskiem do dyrektora szkoły lub placówki o zorganizowanie zebrania rady pedagogicznej (art. 69 ust.5 </a:t>
            </a:r>
            <a:r>
              <a:rPr lang="pl-PL" dirty="0" err="1"/>
              <a:t>u.p.o</a:t>
            </a:r>
            <a:r>
              <a:rPr lang="pl-PL" dirty="0"/>
              <a:t>.), </a:t>
            </a:r>
          </a:p>
          <a:p>
            <a:r>
              <a:rPr lang="pl-PL" dirty="0"/>
              <a:t>opiniowanie powierzenia i odwołania przez dyrektora szkoły lub placówki osoby ze stanowiska wicedyrektora lub innego stanowiska kierowniczego (art. 64 ust. 1, art. 65 ust. 1 </a:t>
            </a:r>
            <a:r>
              <a:rPr lang="pl-PL" dirty="0" err="1"/>
              <a:t>u.p.o</a:t>
            </a:r>
            <a:r>
              <a:rPr lang="pl-PL" dirty="0"/>
              <a:t>.), </a:t>
            </a:r>
          </a:p>
          <a:p>
            <a:r>
              <a:rPr lang="pl-PL" dirty="0"/>
              <a:t> opiniowanie wniosków dyrektora w sprawach odznaczeń, nagród i innych wyróżnień dla nauczycieli oraz pozostałych pracowników szkoły lub placówki (art. 68 ust. 5 pkt 3 </a:t>
            </a:r>
            <a:r>
              <a:rPr lang="pl-PL" dirty="0" err="1"/>
              <a:t>u.p.o</a:t>
            </a:r>
            <a:r>
              <a:rPr lang="pl-PL" dirty="0"/>
              <a:t>.), </a:t>
            </a:r>
          </a:p>
        </p:txBody>
      </p:sp>
    </p:spTree>
    <p:extLst>
      <p:ext uri="{BB962C8B-B14F-4D97-AF65-F5344CB8AC3E}">
        <p14:creationId xmlns:p14="http://schemas.microsoft.com/office/powerpoint/2010/main" val="583705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56B2DC-E4C4-17B2-52EE-131EDC144DA3}"/>
              </a:ext>
            </a:extLst>
          </p:cNvPr>
          <p:cNvSpPr>
            <a:spLocks noGrp="1"/>
          </p:cNvSpPr>
          <p:nvPr>
            <p:ph type="title"/>
          </p:nvPr>
        </p:nvSpPr>
        <p:spPr/>
        <p:txBody>
          <a:bodyPr/>
          <a:lstStyle/>
          <a:p>
            <a:r>
              <a:rPr lang="pl-PL" dirty="0"/>
              <a:t>KOMPETENCJE RADY SZKOŁY - INNE</a:t>
            </a:r>
          </a:p>
        </p:txBody>
      </p:sp>
      <p:sp>
        <p:nvSpPr>
          <p:cNvPr id="3" name="Symbol zastępczy zawartości 2">
            <a:extLst>
              <a:ext uri="{FF2B5EF4-FFF2-40B4-BE49-F238E27FC236}">
                <a16:creationId xmlns:a16="http://schemas.microsoft.com/office/drawing/2014/main" id="{BDB1DFBF-71B9-5866-6CE0-D5FF651F4D27}"/>
              </a:ext>
            </a:extLst>
          </p:cNvPr>
          <p:cNvSpPr>
            <a:spLocks noGrp="1"/>
          </p:cNvSpPr>
          <p:nvPr>
            <p:ph idx="1"/>
          </p:nvPr>
        </p:nvSpPr>
        <p:spPr/>
        <p:txBody>
          <a:bodyPr>
            <a:normAutofit fontScale="85000" lnSpcReduction="10000"/>
          </a:bodyPr>
          <a:lstStyle/>
          <a:p>
            <a:r>
              <a:rPr lang="pl-PL" dirty="0"/>
              <a:t>samodzielne wnioskowanie o nadanie imienia szkole lub placówce przez organ prowadzący (§ 2 ust. 1 </a:t>
            </a:r>
            <a:r>
              <a:rPr lang="pl-PL" b="0" i="0" dirty="0">
                <a:solidFill>
                  <a:srgbClr val="333333"/>
                </a:solidFill>
                <a:effectLst/>
              </a:rPr>
              <a:t>Rozporządzenia Ministra Edukacji Narodowej z dnia 28 lutego 2019 r. w sprawie szczegółowej organizacji publicznych szkół i publicznych przedszkoli (Dz. U. poz. 502 z </a:t>
            </a:r>
            <a:r>
              <a:rPr lang="pl-PL" b="0" i="0" dirty="0" err="1">
                <a:solidFill>
                  <a:srgbClr val="333333"/>
                </a:solidFill>
                <a:effectLst/>
              </a:rPr>
              <a:t>późn</a:t>
            </a:r>
            <a:r>
              <a:rPr lang="pl-PL" b="0" i="0" dirty="0">
                <a:solidFill>
                  <a:srgbClr val="333333"/>
                </a:solidFill>
                <a:effectLst/>
              </a:rPr>
              <a:t>. zm.);</a:t>
            </a:r>
            <a:endParaRPr lang="pl-PL" dirty="0"/>
          </a:p>
          <a:p>
            <a:r>
              <a:rPr lang="pl-PL" dirty="0"/>
              <a:t>opiniowanie projektu dodatkowych dni wolnych od zajęć </a:t>
            </a:r>
            <a:r>
              <a:rPr lang="pl-PL" dirty="0" smtClean="0"/>
              <a:t>dydaktyczno-wychowawczych </a:t>
            </a:r>
            <a:r>
              <a:rPr lang="pl-PL" dirty="0"/>
              <a:t>w danym roku szkolnym (§ 5 ust. 1 i 5 rozporządzenia Ministra Edukacji Narodowej z dnia 11 sierpnia 2017r. w sprawie organizacji roku szkolnego; Dz.U.2017.1603), </a:t>
            </a:r>
          </a:p>
          <a:p>
            <a:r>
              <a:rPr lang="pl-PL" dirty="0"/>
              <a:t>wymóg opinii pozytywnej w zakresie podjęcia przez stowarzyszenie lub inną organizację działalności w szkole lub placówce (art. 86 ust. 2 </a:t>
            </a:r>
            <a:r>
              <a:rPr lang="pl-PL" dirty="0" err="1"/>
              <a:t>u.p.o</a:t>
            </a:r>
            <a:r>
              <a:rPr lang="pl-PL" dirty="0"/>
              <a:t>.),</a:t>
            </a:r>
          </a:p>
          <a:p>
            <a:r>
              <a:rPr lang="pl-PL" dirty="0"/>
              <a:t>wnioskowanie o dokonanie oceny pracy nauczyciela (art. 6a ust. 1 KN), 12. wyrażanie opinii na temat pracy dyrektora szkoły (art. 6a ust. 7 KN), </a:t>
            </a:r>
          </a:p>
          <a:p>
            <a:endParaRPr lang="pl-PL" dirty="0"/>
          </a:p>
        </p:txBody>
      </p:sp>
    </p:spTree>
    <p:extLst>
      <p:ext uri="{BB962C8B-B14F-4D97-AF65-F5344CB8AC3E}">
        <p14:creationId xmlns:p14="http://schemas.microsoft.com/office/powerpoint/2010/main" val="1419649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1FAE526-2DD8-B993-2D6B-E9A71677AF0D}"/>
              </a:ext>
            </a:extLst>
          </p:cNvPr>
          <p:cNvSpPr>
            <a:spLocks noGrp="1"/>
          </p:cNvSpPr>
          <p:nvPr>
            <p:ph type="title"/>
          </p:nvPr>
        </p:nvSpPr>
        <p:spPr/>
        <p:txBody>
          <a:bodyPr/>
          <a:lstStyle/>
          <a:p>
            <a:r>
              <a:rPr lang="pl-PL" dirty="0"/>
              <a:t>FUNDUSZE GROMADZONE PRZEZ RADY SZKOŁY</a:t>
            </a:r>
          </a:p>
        </p:txBody>
      </p:sp>
      <p:sp>
        <p:nvSpPr>
          <p:cNvPr id="3" name="Symbol zastępczy zawartości 2">
            <a:extLst>
              <a:ext uri="{FF2B5EF4-FFF2-40B4-BE49-F238E27FC236}">
                <a16:creationId xmlns:a16="http://schemas.microsoft.com/office/drawing/2014/main" id="{C0F7677F-A154-273E-2804-71AC1782888C}"/>
              </a:ext>
            </a:extLst>
          </p:cNvPr>
          <p:cNvSpPr>
            <a:spLocks noGrp="1"/>
          </p:cNvSpPr>
          <p:nvPr>
            <p:ph idx="1"/>
          </p:nvPr>
        </p:nvSpPr>
        <p:spPr/>
        <p:txBody>
          <a:bodyPr>
            <a:normAutofit fontScale="70000" lnSpcReduction="20000"/>
          </a:bodyPr>
          <a:lstStyle/>
          <a:p>
            <a:r>
              <a:rPr lang="pl-PL" dirty="0">
                <a:solidFill>
                  <a:srgbClr val="333333"/>
                </a:solidFill>
              </a:rPr>
              <a:t>w</a:t>
            </a:r>
            <a:r>
              <a:rPr lang="pl-PL" b="0" i="0" dirty="0">
                <a:solidFill>
                  <a:srgbClr val="333333"/>
                </a:solidFill>
                <a:effectLst/>
              </a:rPr>
              <a:t> celu wspierania działalności statutowej szkoły lub placówki rada szkoły lub placówki może gromadzić fundusze z dobrowolnych składek oraz innych źródeł. </a:t>
            </a:r>
          </a:p>
          <a:p>
            <a:r>
              <a:rPr lang="pl-PL" dirty="0">
                <a:solidFill>
                  <a:srgbClr val="333333"/>
                </a:solidFill>
              </a:rPr>
              <a:t>z</a:t>
            </a:r>
            <a:r>
              <a:rPr lang="pl-PL" b="0" i="0" dirty="0">
                <a:solidFill>
                  <a:srgbClr val="333333"/>
                </a:solidFill>
                <a:effectLst/>
              </a:rPr>
              <a:t>asady wydatkowania funduszy rady szkoły lub placówki określa regulamin;</a:t>
            </a:r>
          </a:p>
          <a:p>
            <a:r>
              <a:rPr lang="pl-PL" b="0" i="0" dirty="0">
                <a:solidFill>
                  <a:srgbClr val="333333"/>
                </a:solidFill>
                <a:effectLst/>
              </a:rPr>
              <a:t>Gospodarka finansowa rady szkoły powinna podlegać procedurom ustalonym przez dyrektora szkoły jako kierownika jednostki po zasięgnięciu opinii rady szkoły</a:t>
            </a:r>
          </a:p>
          <a:p>
            <a:pPr algn="l"/>
            <a:r>
              <a:rPr lang="pl-PL" b="0" i="0" dirty="0">
                <a:solidFill>
                  <a:srgbClr val="333333"/>
                </a:solidFill>
                <a:effectLst/>
              </a:rPr>
              <a:t>O konkretnych celach finansowania rozstrzygać powinien roczny plan finansowy, ustalany przez dyrektora szkoły jako kierownika jednostki sektora finansów publicznych, na wniosek i w porozumieniu z przewodniczącym rady szkoły lub placówki jako organem gromadzącym środki finansowe.</a:t>
            </a:r>
          </a:p>
          <a:p>
            <a:pPr algn="l"/>
            <a:r>
              <a:rPr lang="pl-PL" b="0" i="0" dirty="0">
                <a:solidFill>
                  <a:srgbClr val="333333"/>
                </a:solidFill>
                <a:effectLst/>
              </a:rPr>
              <a:t>Regulamin rady szkoły lub placówki powinien regulować ogólne kierunki wydatkowania środków, zasady uchwalania przez radę szkoły lub placówki projektu rocznego planu finansowego oraz zasady kontroli prawidłowości wydatkowania środków (przy aktywnym współudziale przewodniczącego rady szkoły lub placówki).</a:t>
            </a:r>
          </a:p>
          <a:p>
            <a:pPr marL="0" indent="0">
              <a:buNone/>
            </a:pPr>
            <a:endParaRPr lang="pl-PL" dirty="0">
              <a:solidFill>
                <a:srgbClr val="333333"/>
              </a:solidFill>
            </a:endParaRPr>
          </a:p>
          <a:p>
            <a:pPr marL="0" indent="0">
              <a:buNone/>
            </a:pPr>
            <a:endParaRPr lang="pl-PL" dirty="0"/>
          </a:p>
        </p:txBody>
      </p:sp>
    </p:spTree>
    <p:extLst>
      <p:ext uri="{BB962C8B-B14F-4D97-AF65-F5344CB8AC3E}">
        <p14:creationId xmlns:p14="http://schemas.microsoft.com/office/powerpoint/2010/main" val="688571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172CF8-C95C-7503-929C-FE9F46788488}"/>
              </a:ext>
            </a:extLst>
          </p:cNvPr>
          <p:cNvSpPr>
            <a:spLocks noGrp="1"/>
          </p:cNvSpPr>
          <p:nvPr>
            <p:ph type="title"/>
          </p:nvPr>
        </p:nvSpPr>
        <p:spPr>
          <a:xfrm>
            <a:off x="1762187" y="1756130"/>
            <a:ext cx="8335205" cy="581343"/>
          </a:xfrm>
        </p:spPr>
        <p:txBody>
          <a:bodyPr>
            <a:normAutofit fontScale="90000"/>
          </a:bodyPr>
          <a:lstStyle/>
          <a:p>
            <a:pPr algn="ctr"/>
            <a:r>
              <a:rPr lang="pl-PL" dirty="0"/>
              <a:t>DZIĘKUJĘ ZA UWAGĘ</a:t>
            </a:r>
            <a:br>
              <a:rPr lang="pl-PL" dirty="0"/>
            </a:br>
            <a:r>
              <a:rPr lang="pl-PL" dirty="0"/>
              <a:t/>
            </a:r>
            <a:br>
              <a:rPr lang="pl-PL" dirty="0"/>
            </a:br>
            <a:r>
              <a:rPr lang="pl-PL" dirty="0"/>
              <a:t>ewa.bozko-kozikowska@kppis.eu</a:t>
            </a:r>
          </a:p>
        </p:txBody>
      </p:sp>
      <p:sp>
        <p:nvSpPr>
          <p:cNvPr id="3" name="Symbol zastępczy tekstu 2">
            <a:extLst>
              <a:ext uri="{FF2B5EF4-FFF2-40B4-BE49-F238E27FC236}">
                <a16:creationId xmlns:a16="http://schemas.microsoft.com/office/drawing/2014/main" id="{2F4FA197-1786-4D19-E738-B0D4C7FC0298}"/>
              </a:ext>
            </a:extLst>
          </p:cNvPr>
          <p:cNvSpPr>
            <a:spLocks noGrp="1"/>
          </p:cNvSpPr>
          <p:nvPr>
            <p:ph type="body" idx="1"/>
          </p:nvPr>
        </p:nvSpPr>
        <p:spPr>
          <a:xfrm>
            <a:off x="1466946" y="2498179"/>
            <a:ext cx="8630446" cy="1012929"/>
          </a:xfrm>
        </p:spPr>
        <p:txBody>
          <a:bodyPr/>
          <a:lstStyle/>
          <a:p>
            <a:endParaRPr lang="pl-PL" dirty="0"/>
          </a:p>
        </p:txBody>
      </p:sp>
      <p:pic>
        <p:nvPicPr>
          <p:cNvPr id="4" name="image1.png">
            <a:extLst>
              <a:ext uri="{FF2B5EF4-FFF2-40B4-BE49-F238E27FC236}">
                <a16:creationId xmlns:a16="http://schemas.microsoft.com/office/drawing/2014/main" id="{C6CB285A-17C6-61E0-BB97-B095761407C3}"/>
              </a:ext>
            </a:extLst>
          </p:cNvPr>
          <p:cNvPicPr/>
          <p:nvPr/>
        </p:nvPicPr>
        <p:blipFill>
          <a:blip r:embed="rId2">
            <a:lum/>
            <a:alphaModFix/>
          </a:blip>
          <a:srcRect/>
          <a:stretch>
            <a:fillRect/>
          </a:stretch>
        </p:blipFill>
        <p:spPr>
          <a:xfrm>
            <a:off x="4075439" y="2721618"/>
            <a:ext cx="3519044" cy="2261253"/>
          </a:xfrm>
          <a:prstGeom prst="rect">
            <a:avLst/>
          </a:prstGeom>
          <a:noFill/>
          <a:ln>
            <a:noFill/>
            <a:prstDash/>
          </a:ln>
        </p:spPr>
      </p:pic>
    </p:spTree>
    <p:extLst>
      <p:ext uri="{BB962C8B-B14F-4D97-AF65-F5344CB8AC3E}">
        <p14:creationId xmlns:p14="http://schemas.microsoft.com/office/powerpoint/2010/main" val="3954431298"/>
      </p:ext>
    </p:extLst>
  </p:cSld>
  <p:clrMapOvr>
    <a:masterClrMapping/>
  </p:clrMapOvr>
</p:sld>
</file>

<file path=ppt/theme/theme1.xml><?xml version="1.0" encoding="utf-8"?>
<a:theme xmlns:a="http://schemas.openxmlformats.org/drawingml/2006/main" name="Galeri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TM10001114[[fn=Galeria]]</Template>
  <TotalTime>394</TotalTime>
  <Words>4295</Words>
  <Application>Microsoft Office PowerPoint</Application>
  <PresentationFormat>Panoramiczny</PresentationFormat>
  <Paragraphs>181</Paragraphs>
  <Slides>37</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37</vt:i4>
      </vt:variant>
    </vt:vector>
  </HeadingPairs>
  <TitlesOfParts>
    <vt:vector size="43" baseType="lpstr">
      <vt:lpstr>Arial</vt:lpstr>
      <vt:lpstr>Gill Sans MT</vt:lpstr>
      <vt:lpstr>inherit</vt:lpstr>
      <vt:lpstr>Open Sans</vt:lpstr>
      <vt:lpstr>Open Sans</vt:lpstr>
      <vt:lpstr>Galeria</vt:lpstr>
      <vt:lpstr>RadY rodziców  I RADY SZKÓŁ   W szkołach</vt:lpstr>
      <vt:lpstr>zasadnicze PODSTAWY PRAWNE DOTYCZĄCE RAD RODZICÓW i rad szkół W SZKOLE</vt:lpstr>
      <vt:lpstr>CZYM JEST RADA RODZICÓW?</vt:lpstr>
      <vt:lpstr>Rada Rodziców –wewnętrzy organ szkoły/przedszkola</vt:lpstr>
      <vt:lpstr>Dokumentacja rady rodziców</vt:lpstr>
      <vt:lpstr>KOMPETENCJE RADY RODZICÓW –  składaniE wniosków:</vt:lpstr>
      <vt:lpstr>Kompetencje rady rodziców - stanowiące:</vt:lpstr>
      <vt:lpstr>Program  wychowawczo - profilaktyczny</vt:lpstr>
      <vt:lpstr>Program  wychowawczo - profilaktyczny zespół szkół</vt:lpstr>
      <vt:lpstr>KOMPETENCJE RADY RODZICÓW - opiniowanie</vt:lpstr>
      <vt:lpstr>KOMPETENCJE RADY RODZICÓW - inne</vt:lpstr>
      <vt:lpstr>KOMPETENCJE RADY RODZICÓW - INNE</vt:lpstr>
      <vt:lpstr>Fundusze rady rodziców</vt:lpstr>
      <vt:lpstr>FUNDUSZE RADY RODZICÓW</vt:lpstr>
      <vt:lpstr>Przechowywanie i wydatkowanie środków zgromadzonych w ramach działalności rad rodziców: </vt:lpstr>
      <vt:lpstr>Rachunek rady rodziców</vt:lpstr>
      <vt:lpstr>Rady rodziców a VAT </vt:lpstr>
      <vt:lpstr>Na co można przeznaczyć zgromadzone środki finansowe? </vt:lpstr>
      <vt:lpstr>NA CO MOGĄ BYĆ WYDATKOWANE ŚRODKI RADY RODZICÓW – przykładowy katalog</vt:lpstr>
      <vt:lpstr>Kto może dysponować środkami rady rodziców?</vt:lpstr>
      <vt:lpstr>Rada rodziców – zawieranie umów</vt:lpstr>
      <vt:lpstr>CZY RADA RODZICÓW MUSI POSIADAĆ KOMISJĘ REWIZYJNĄ?</vt:lpstr>
      <vt:lpstr>Czy statut musi być przed każdym rokiem szkolnym opiniowany przez radę rodziców?</vt:lpstr>
      <vt:lpstr>Wybory do rad rodziców</vt:lpstr>
      <vt:lpstr>Czy rada rodziców może mieć zebrania poza siedzibą szkoły?</vt:lpstr>
      <vt:lpstr>RADY SZKOŁY</vt:lpstr>
      <vt:lpstr>Rada szkoły – czym jest?</vt:lpstr>
      <vt:lpstr>SKŁAD RADY SZKOŁY W SZKOŁACH PODSTAWOWYCH</vt:lpstr>
      <vt:lpstr>KOMPETENCJE RADY SZKOŁY – UCHWALANIE STATUTU</vt:lpstr>
      <vt:lpstr>KOMPETENCJE RADY SZKOŁY – OPINIOWANIE PROJEKTU PLANU FINANSOWEGO</vt:lpstr>
      <vt:lpstr>KOMPETENCJE RADY SZKOŁY – WYSTĘPOWANIE DO KURATORA OŚWIATY z wiążącymi wnioskami</vt:lpstr>
      <vt:lpstr>KOMPETENCJE RADY SZKOŁY - OPINOWANIE</vt:lpstr>
      <vt:lpstr>KOMPETENCJE RADY SZKOŁY - ocenia sytuację oraz stan szkoły </vt:lpstr>
      <vt:lpstr>KOMPETENCJE RADY SZKOŁY - INNE</vt:lpstr>
      <vt:lpstr>KOMPETENCJE RADY SZKOŁY - INNE</vt:lpstr>
      <vt:lpstr>FUNDUSZE GROMADZONE PRZEZ RADY SZKOŁY</vt:lpstr>
      <vt:lpstr>DZIĘKUJĘ ZA UWAGĘ  ewa.bozko-kozikowska@kppis.eu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Rada rodziców  W szkole podstawowej</dc:title>
  <dc:creator>Ewa Bożko - Kozikowska</dc:creator>
  <cp:lastModifiedBy>Bożko-Kozikowska Ewa</cp:lastModifiedBy>
  <cp:revision>95</cp:revision>
  <dcterms:created xsi:type="dcterms:W3CDTF">2023-12-07T15:48:04Z</dcterms:created>
  <dcterms:modified xsi:type="dcterms:W3CDTF">2024-05-17T07:02:24Z</dcterms:modified>
</cp:coreProperties>
</file>