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5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5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7" r:id="rId20"/>
    <p:sldId id="273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ia" initials="A" lastIdx="2" clrIdx="0">
    <p:extLst>
      <p:ext uri="{19B8F6BF-5375-455C-9EA6-DF929625EA0E}">
        <p15:presenceInfo xmlns:p15="http://schemas.microsoft.com/office/powerpoint/2012/main" userId="Asi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11-15T16:00:31.819"/>
    </inkml:context>
    <inkml:brush xml:id="br0">
      <inkml:brushProperty name="width" value="0.03333" units="cm"/>
      <inkml:brushProperty name="height" value="0.03333" units="cm"/>
      <inkml:brushProperty name="ignorePressure" value="1"/>
    </inkml:brush>
  </inkml:definitions>
  <inkml:trace contextRef="#ctx0" brushRef="#br0">9229 257,'-5'0,"-6"0,-7 0,-4 0,-4 0,-1 0,-7 0,-2 0,1 0,0 0,3 0,1 0,1 0,2 0,-1 0,1 0,0 0,1 0,-1 0,0 0,-1 0,1 0,-5 0,-1 0,-1 0,2 0,1 4,2 3,1-1,0-1,-4-2,3 4,3 6,5 4,2 6,-1 2,-1 7,-2-1,-2-2,-1-1,0-1,-2-4,1-1,-1-6,1-4,4 0,2 3,0 4,-2 8,-5-1,-4 1,0 0,1 0,0-4,1-6,6-2,3 2,0-1,-2 0,-5-2,-3-4,4 2,1-1,2 6,-1 6,0-1,-1 0,0-3,4 0,-3-4,2 1,1 2,-1 3,4 3,1 2,-2 6,3 3,5-1,-1 0,3-2,2-1,4-1,-3 3,0 2,-3-1,0-1,2-1,3-2,2-1,1-1,2 5,1 2,1-1,-1-1,1-2,-11-1,-2 0,-5-6,1-3,3 6,4 3,-2-5,2 0,-3-6,0 0,3 1,3 1,-3 3,-4 2,0 1,2 1,3 0,2 1,-1-1,-1 1,-3-1,0 1,-7-1,-2 5,4 2,-1-1,3-1,3-1,0-2,-4 0,0-2,-1 1,-3 3,-3-2,-3 2,-6 2,-4-2,1 0,0-1,7-2,2 5,1-4,5-2,5-1,6 0,-2-6,-3 0,-9 0,-6 2,-2 2,3 1,-8 1,-8 1,-10 5,-2-3,4-2,6-1,6-4,5-7,3-6,7 0,2-2,-4-1,3 1,-1 11,0 5,-1 0,-1 0,-1 1,4 0,1 2,5 1,4 0,6 0,3 0,-8 1,0-1,0 0,3 1,3-1,-2 0,-5 5,-5 2,-4-1,-3-1,-2 4,-2 0,-5-2,-1-1,0 2,1 1,2-2,1-2,2-1,0-2,-4-1,-2-1,-3 0,-6 5,-5 1,-3 0,-8-1,-3-2,0 0,0-2,-7 0,2-1,14 5,11 1,7 0,6-1,3-6,1-3,1-1,3 1,-2 1,-4 5,-1 8,0 7,0 5,-1 4,1 2,-4 2,-2 0,-4-1,-1-4,7 3,4-4,3-5,0-6,0-6,-1-8,1-4,-2-1,1 0,-1 2,-1 6,-4 2,-1 2,-1-2,2-5,-8-2,-3-2,8 1,4 1,2 6,3 2,0 1,-9 4,-4 4,1 6,2 9,-3 4,1 1,3 0,2 13,-3 4,-4 3,-1-4,3 5,8-7,9-12,-2-7,-6-8,-7-8,-12-6,-7-5,0-1,6 2,7 2,0 10,-2 1,3-1,2 2,5-3,2 2,3 3,1 2,1 4,-5-4,0-4,-1-6,1 1,2 7,1 1,0-3,2 1,4-4,3-8,4-5,-5 2,2 0,4 1,0 3,3 1,-2-1,-2-6,1-3,4 3,-2 2,3 0,-3 0,2-1,3-1,2 0,3 0,-3 4,-4 2,-2-1,-7-1,0-1,-2-2,2 4,1 6,3 5,5 6,-2 2,3 3,-3 6,2 2,2-6,-2-6,-4-4,0-5,-1 0,1-2,4-4,3-3,4-3,1-2,3 0,0-1,0-1,1 1,0-1,-1 1,1 5,-1 6,0 7,0 9,5 5,6 2,6 1,5 7,4 3,2-2,5-4,13-3,2 2,-1-1,0-7,-3-8,5-8,5-6,-8-5,-1 7,1 2,6-1,10-2,4-4,-1-1,0-2,2-1,-1-1,-1 9,2 4,-1-1,-1-3,-3-2,-7-7,-8-4,-7-1,-6 0,-3 6,2 3,5 1,6-1,0 0,2-2,8 4,4 6,7 16,2 7,-1 3,12-1,8 9,7 6,4-2,-1 1,-3 1,-7-3,-4-5,-6-1,-7-7,-5-10,6-5,-5-5,-8-6,-4 0,-2 4,0 4,-3 8,3 10,4 4,7-1,1-2,-4 3,2-1,1 2,-2 0,-5-3,1 2,-2-1,2-2,-2-3,-7-7,-5-3,-6-6,-4-6,-8-4,-2-5,4-6,2-9,2-1,0 1,-5 3,-2 3,1-3,-1 1,7-3,3 0,5-3,1-3,8 0,11 0,0-4,-5-1,-7 6,-6 3,0-3,-3 3,7-3,6-2,-1-3,-4-3,0-2,2-1,-2-1,-4-1,-5 5,-2 2,-4 0,-1-2,-1 0,4-2,2-1,0-1,-2 0,0 0,-2 0,-1 0,0 4,4 3,1-1,0-2,-1 0,-6 3,-3 0,-1 5,1 4,0 0,7-4,2 3,1-3,-1 2,-1-2,-2-2,0 2,-1-2,-1-2,0 2,0 0,0-2,0-3,0 3,0 0,0 4,10-1,3-1,0 1,-3 0,-3-3,-3-2,-6 2,-3 0,-1-1,6 3,2-1,2-1,0-2,-2-3,1 9,-2 1,0 0,4-4,2-2,-6 1,-2 1,-2-3,1-1,0-2,0-1,1 3,1 2,0-2,0 0,0-2,0-1,1-1,-6 4,-1 1,0 0,7-1,2 3,1 0,0-1,4-1,1-3,-2-1,4-1,-1-1,-1 5,-3 1,-2-1,-2 0,-1-2,-1-1,5-1,1 0,0-1,-1 0,-2-1,0 1,-2 0,0 0,-1 0,0 0,5 0,1 0,0 0,-1 0,-1 0,3 0,1 0,3 0,5 0,5 0,8 0,4 0,2 0,-1 0,3 0,1-10,-1-3,-3 1,-2 2,4 3,-5 3,-8 2,-2 1,0 1,-4 0,-5 1,-4-1,1 1,0 4,2 1,5 5,9 5,5 5,-3-1,0 5,-1 4,1 1,-5-4,-6-7,0-6,10-6,12-4,8-2,11-2,1-5,-5-1,-7-1,-6 3,0 1,-7 1,-4 2,-7 0,-8 1,-5 1,0-1,-2 0,-1-4,-2-3,-2 1,-1 2,5 0,0 2,10-4,6-6,0 0,1 1,6 3,-2-2,0 0,-1-2,1 0,5 3,-3-2,-1-5,-1-8,-5-5,-1-3,5 0,-1 0,-1 5,1 4,-9-1,-7 0,-4-1,0 4,1-9,3-4,1 3,-2 3,-1 1,-8 0,-3 0,4 0,2 0,0-10,6-4,0 5,0 0,3 0,4 3,5-4,4-10,2-1,2 3,10 3,4 5,0 4,-3 2,-8 2,1 1,-1-4,-5-2,-12 1,-4 5,-3 3,2 1,-1 0,-1 3,-2 2,-7-2,-2-7,-2-3,2 4,0 6,7 2,2 0,0-3,0-1,-1-2,-2-2,0-1,-1 0,4 0,-3-1,-2 0,-2-4,1-2,0-4,0-5,5-1,7 4,6 3,6 4,-2 2,-4 8,-5 2,-5 0,-3-5,3-4,-1 0,-5-1,-3 1,-1 6,-1 1,2 2,0-2,1-1,0 4,1-4,1 2,-1 0,0 4,1 5,-1 1,-5-3,-1-4,5-2,3-3,-4-2,-1-6,-1-2,1 0,1 2,-4 0,-1 3,-4 0,0 1,1-4,9-1,-2 0,-5 1,0-3,1-1,1 2,-3-4,1 1,1 2,-3 2,0 2,3 2,6 1,4 5,-3-2,-7-2,-2-1,1 0,-4-1,1 1,2 5,3 2,2 0,7-2,3-5,0-4,-5 0,-8 1,-7 0,-2 6,-2 3,-4 0,-2-1,-2 0,-1-7,-1-2,-1-1,1 1,-1 1,1 2,0 0,-1-3,1-2,0 1,0 1,0 1,0 2,0 1,0 0,0-4,0-6,0-1,0-4,5 1,6 3,2-1,-2 1,-3 4,-2 1,2 4,0 1,3 1,5 1,14-4,12-2,2 0,-5 1,-4 2,-4 5,2 3,1 1,-1-2,-6-5,-2-3,-7-1,-5 0,0 2,-3 0,-3 2,-2 0,2 0,0 1,-1-5,4-6,-1-1,4-4,-1 1,7 3,5-1,-1 1,-5 3,-5 3,-5 2,-4 2,-2 2,-2 0,-1-5,5 4,1 1,5 2,1-1,3 1,4-2,4 6,-2 0,0 5,-3-5,-4-3,-5-2,7 3,-1 2,-1-2,1 0,-1-1,1-11,4-9,3-7,3-3,2-3,6 0,8-1,-4 6,-7 6,-9 7,-8 5,-6 0,-3 0,-4-4,0 1,-1-3,1 0,-1-2,2 2,-6-3,-5 7,-7 5,1 3,-2 1,-3 1,-2 1,-2-1,-1 0,-6-6,-2-1,0 0,2 1,6 1,2 6,2 8,4 2,0-1,0-3,1-7,-4-4,-4-2,-2 6,3 1,2 1,-1 0,0 0,-2-2,0-5,-6 3,-3 6,6 3,2-1,1-1,0-2,0-2,0 0,-1 3,-1-4,0-2,0 5,0 0,-1 0,1 5,0-1,-1 0,-4-3,-1 4,-1 4,2 0,1-6,2-6,5-2,3-1,0 0,-6-1,-3 6,-1 3,1-1,4-1,8-5,2 1,4 1,-1 6,3 0,-3 0,2-1,-2-3,1 0,3-2,-6-1,-1 0,-2-1,2 1,4-1,5 1,2-1,-1 1,0 0,-4-6,-4 0,0-5,-2-1,-4 3,-2 1,3 3,-5-2,-4-1,0 1,3 3,2 5,1 4,-2 0,5-1,0 4,-1 6,-7 4,-3 5,-1 3,0-3,0-1,2 1,0 1,1 1,-5 2,-5 0,-6 1,-1 0,-1 0,-8 0,-3 0,2 1,2-1,1 0,-6-10,-2-3,4 1,3 2,5 3,-7 3,-5-3,-6 0,-1 1,-9 1,-9 2,4 2,7 0,-4 1,3 0,9 0,7 0,8 1,4-1,0 0,4 0,4 0,4 0,4 0,2 0,-3 0,-1 0,0 0,2 0,1 0,1-5,1-1,1 0,0 1,0 1,-5-3,-6 0,-2 0,-3 2,-8 2,-1 1,4 1,2-4,2-1,6 0,3-3,-1-1,1 2,2 2,-8-2,3-6,4 1,2 2,-2 3,0-7,1-1,-3-2,-1-3,2-3,2-2,3 3,-4 6,-1 1,6-2,4 3,1-2,0 3,-1 3,0 4,-1 3,-1 2,1 1,-2 2,1-1,0 1,-1-10,6-8,1-1,5-3,4-2,-4 3,-4 0,-4-7,-2 2,-1 5,-1 1,4-1,7-2,7-1,4-3,0-1,-5-1,0-5,2-2,-6 0,-2 2,3 1,0 6,1 3,-1 0,2 0,3-11,-1-5,1 0,2 2,-3-3,2 1,1-3,3 2,1 2,2 3,2 2,0 3,0 1,1 1,-6-5,-1-1,0 0,-3 2,-1 0,2 2,-3 6,-9 1,-6 1,-3 4,-2 0,5-2,6-2,3-2,-2-2,-2-1,-2-1,-6 4,-4 7,4 0,2 5,1-2,0-8,0 1,-1-2,0 3,-6 1,3-2,3 3,-1 0,2 2,-1 0,-1 2,6 0,0-4,0 1,-6 0,-3 2,-1-6,0-4,0-3,7-1,6-1,8 0,0 1,2 0,-3 0,-3 0,1 1,-8 5,1 1,4 0,4-2,0 5,2-1,-1-1,0-11,3-6,3 0,2 1,2-3,2 1,0-3,0 1,1 3,-5 3,-7 7,-6 9,-5 7,-4 6,-2 4,-1 2,0 1,0 1,4-5,7-12,7-22,4-10,5-6,1-4,2-2,0-5,1-2,-1 6,0 4,-1 6,0 7,-4 1,-3 3,1 4,-4 2,1 2,0 2,3 1,-3 5,1 2,-4 4,0 1,3-2,2-3,3-3,-3 3,0 1,-9 3,-1-1,-3-6,-3-4,-2-2,-1 0,-2-1,-1 0,1 2,-6 0,-1 0,0-4,2-2,6 1,3 6,5 2,2 2,-2 0,-2-1,-7-1,-3-6,2-2,3 0,0 6,0 2,5 2,0 4,0 1,-2 4,-6 4,1-1,1 2,1 3,-1 2,0 2,-1 2,0 0,-5 2,-1-1,-1 1,2-1,2 0,0 1,2-1,0 0,-4 0,-2 0,1 0,2 0,0 0,2 0,1 0,0 0,-4 0,-1 0,-1 4,3 3,0-1,2 4,1-1,-5 5,4-2</inkml:trace>
  <inkml:trace contextRef="#ctx0" brushRef="#br0" timeOffset="9561.92">0 4886</inkml:trace>
  <inkml:trace contextRef="#ctx0" brushRef="#br0" timeOffset="16905">0 4885,'5'0,"11"0,8-5,4-1,2-5,2 0,-1 1,0 3,-2 2,1 3,-2 1,1 0,-1-3,-5-7,-1-6,5 0,7-2,4 3,-1 3,-2-5,-2 0,-1 3,-2 5,9-2,2 2,4 2,-1 3,-4 2,-2 2,10 1,7 0,4 0,1 1,-5-1,3 1,-3-1,-7 0,-7 0,-5 0,-4 0,7 0,6 0,1 0,1 0,4 0,6 0,4 0,0 0,0 0,5 0,-1 0,4 0,0 0,6 0,-3 0,-5 0,-5 0,-2 0,-3 0,-1 0,0 0,-5 0,-7 0,-1 0,-2 0,-5 0,-2 0,-4 0,0 0,-2 0,0 0,9 0,8 0,1 10,3 2,2 5,11 4,1-1,-1-5,-2-4,-1 0,9 4,1 3,0 0,-3-5,-8-3,6-4,1-3,-5-2,-4-1,-6 0,-7-1,4 0,3 0,3 1,-3 0,-5 0,-1 0,3 0,1 0,4 0,6 0,4 0,-5 0,-2 0,-5 0,-2 0,5 0,3 0,-2 0,-2 0,5 0,-2 0,-6 0,-6 0,-6 0,-5 0,-2 0,-2 0,4 0,2 0,-1 0,-1 0,-1 0,-1 0,-1 0,0 0,4 0,6 0,2 0,-2 0,2 0,9 0,5 0,3 0,1 0,0 0,0 0,0 0,-2 0,0 0,0 0,-5 0,3 4,-4 8,-4 5,-7 5,-4-1,0 0,5-2,-1-1,3-3,-1-4,2 1,-2-2,-3-2,6 2,0 4,-3 0,2-3,2-3,8-2,9 1,-1 1,-2-2,9-2,1-1,-6 9,-4 1,-7-1,-9 3,3-2,-1-3,-4-3,0-3,-2-2,-3-1,2-1,-1-1,-2 0,2 1,0-1,-2 1,-3 0,-1 0,3 0,0 0,4 0,5 0,9 0,6 0,2 0,0 0,0 0,3 0,1 0,-1 0,-3 0,4 0,0 0,4 0,-1 0,-3 0,3 0,-1 0,-2 0,-7 0,-5 0,4 0,2 0,0 0,0 0,-1 0,5 0,5 0,1 0,-1 0,6 0,1 0,-3-10,-4-7,5-2,5-2,-1 3,-9 4,-12 5,5 3,6 4,20 1,15 1,4 1,13 0,10 0,3-1,-2 1,-9-1,-11 0,-9 0,-13 0,-11 0,-9 0,-2 0,2 0,9 0,-4 0,9 0,6 0,-3 0,9 0,1 0,-4 0,-9 0,-4 0,-5 0,-6 0,-5 0,-7 0,5 0,-2 0,-7 0,-2 0,-4 0,-6 0,1 0,-7-5,1-1,4-5,5 0,0 1,8 3,4 2,2 3,2-4,4-6,2 0,-1 1,-2 4,-1 1,3 3,0-3,-1-1,-2 1,3 2,1 1,-7 1,-7 2,-4-1,-4 1,-6 1,2-6,-2-1,-2 0,2 1,1 2,-3 1,-1 1,7 0,1 1,0 0,-4 1,1-1,0 0,7 0,5 0,4 0,2 0,1 0,5 0,1 0,0 0,-2 0,3 0,0 0,-1 0,-7 0,-8 0,-8 0,-1 0,-3 0,-3 0,3 0,0 0,-2 0,-2 0,3 0,0 0,-1 0,-2 0,-2 0,0 0,2 0,12 0,6 0,6 0,1 0,6-4,2-3,-2 1,-6 1,-8 2,7 1,-3-4,-4-1,-7 1,-5 1,-5 2,-3-4,-2 0,-1 0,1 2,-1 2,0 1,0 1,1-4,0-6,0-1,5 1,2 3,4 3,1 2,-2 1,-3 2,-2 0,-2 0,3 1,5-1,2 1,2-1,0 0,6 0,0 0,-4 0,-4 0,-5 0,1 0,0 0,-3 0,-1 0,-2 0,-2 0,0 0,-1-5,0-1,0 0,-1 1,6 1,2 2,-1 1,-1 1,-1 0,-2 0,-1 0,0 0,4 1,6-1,7 0,-1 0,-3 0,-3 0,1 0,3-10,-1-12,-2-3,-4 3,-3 5,-2 6,3 4,0-1,0-4,-1 0,-2 2,-1 3,-1 2,-1 2,0 2,5 1,1 0,0 1,-1-1,-1 1,-2-1,0-4,-7-8,4-5,1-5,2 1,-1 4,0 6,0 3,0 5,0 1,-6 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C15C3-2A68-4AB3-B451-5FCB3A8F5E72}" type="datetimeFigureOut">
              <a:rPr lang="pl-PL" smtClean="0"/>
              <a:t>06.04.2020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3962-870C-4A50-BC55-D804AC5F9BE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705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C15C3-2A68-4AB3-B451-5FCB3A8F5E72}" type="datetimeFigureOut">
              <a:rPr lang="pl-PL" smtClean="0"/>
              <a:t>06.04.2020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3962-870C-4A50-BC55-D804AC5F9BE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9022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C15C3-2A68-4AB3-B451-5FCB3A8F5E72}" type="datetimeFigureOut">
              <a:rPr lang="pl-PL" smtClean="0"/>
              <a:t>06.04.2020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3962-870C-4A50-BC55-D804AC5F9BE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9241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C15C3-2A68-4AB3-B451-5FCB3A8F5E72}" type="datetimeFigureOut">
              <a:rPr lang="pl-PL" smtClean="0"/>
              <a:t>06.04.2020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3962-870C-4A50-BC55-D804AC5F9BE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81709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C15C3-2A68-4AB3-B451-5FCB3A8F5E72}" type="datetimeFigureOut">
              <a:rPr lang="pl-PL" smtClean="0"/>
              <a:t>06.04.2020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3962-870C-4A50-BC55-D804AC5F9BE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6169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C15C3-2A68-4AB3-B451-5FCB3A8F5E72}" type="datetimeFigureOut">
              <a:rPr lang="pl-PL" smtClean="0"/>
              <a:t>06.04.2020</a:t>
            </a:fld>
            <a:endParaRPr lang="pl-P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3962-870C-4A50-BC55-D804AC5F9BE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0882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C15C3-2A68-4AB3-B451-5FCB3A8F5E72}" type="datetimeFigureOut">
              <a:rPr lang="pl-PL" smtClean="0"/>
              <a:t>06.04.2020</a:t>
            </a:fld>
            <a:endParaRPr lang="pl-P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3962-870C-4A50-BC55-D804AC5F9BE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9099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C15C3-2A68-4AB3-B451-5FCB3A8F5E72}" type="datetimeFigureOut">
              <a:rPr lang="pl-PL" smtClean="0"/>
              <a:t>06.04.2020</a:t>
            </a:fld>
            <a:endParaRPr lang="pl-P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3962-870C-4A50-BC55-D804AC5F9BE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77401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C15C3-2A68-4AB3-B451-5FCB3A8F5E72}" type="datetimeFigureOut">
              <a:rPr lang="pl-PL" smtClean="0"/>
              <a:t>06.04.2020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3962-870C-4A50-BC55-D804AC5F9BE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4694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C15C3-2A68-4AB3-B451-5FCB3A8F5E72}" type="datetimeFigureOut">
              <a:rPr lang="pl-PL" smtClean="0"/>
              <a:t>06.04.2020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3962-870C-4A50-BC55-D804AC5F9BE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9097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C15C3-2A68-4AB3-B451-5FCB3A8F5E72}" type="datetimeFigureOut">
              <a:rPr lang="pl-PL" smtClean="0"/>
              <a:t>06.04.2020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3962-870C-4A50-BC55-D804AC5F9BE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686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C15C3-2A68-4AB3-B451-5FCB3A8F5E72}" type="datetimeFigureOut">
              <a:rPr lang="pl-PL" smtClean="0"/>
              <a:t>06.04.2020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3962-870C-4A50-BC55-D804AC5F9BE6}" type="slidenum">
              <a:rPr lang="pl-PL" smtClean="0"/>
              <a:t>‹#›</a:t>
            </a:fld>
            <a:endParaRPr lang="pl-PL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29227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C15C3-2A68-4AB3-B451-5FCB3A8F5E72}" type="datetimeFigureOut">
              <a:rPr lang="pl-PL" smtClean="0"/>
              <a:t>06.04.2020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3962-870C-4A50-BC55-D804AC5F9BE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92620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C15C3-2A68-4AB3-B451-5FCB3A8F5E72}" type="datetimeFigureOut">
              <a:rPr lang="pl-PL" smtClean="0"/>
              <a:t>06.04.2020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3962-870C-4A50-BC55-D804AC5F9BE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65243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C15C3-2A68-4AB3-B451-5FCB3A8F5E72}" type="datetimeFigureOut">
              <a:rPr lang="pl-PL" smtClean="0"/>
              <a:t>06.04.2020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3962-870C-4A50-BC55-D804AC5F9BE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38770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C15C3-2A68-4AB3-B451-5FCB3A8F5E72}" type="datetimeFigureOut">
              <a:rPr lang="pl-PL" smtClean="0"/>
              <a:t>06.04.2020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3962-870C-4A50-BC55-D804AC5F9BE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2090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C15C3-2A68-4AB3-B451-5FCB3A8F5E72}" type="datetimeFigureOut">
              <a:rPr lang="pl-PL" smtClean="0"/>
              <a:t>06.04.2020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3962-870C-4A50-BC55-D804AC5F9BE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0968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B4C15C3-2A68-4AB3-B451-5FCB3A8F5E72}" type="datetimeFigureOut">
              <a:rPr lang="pl-PL" smtClean="0"/>
              <a:t>06.04.2020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73962-870C-4A50-BC55-D804AC5F9BE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46084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852" r:id="rId1"/>
    <p:sldLayoutId id="2147484853" r:id="rId2"/>
    <p:sldLayoutId id="2147484854" r:id="rId3"/>
    <p:sldLayoutId id="2147484855" r:id="rId4"/>
    <p:sldLayoutId id="2147484856" r:id="rId5"/>
    <p:sldLayoutId id="2147484857" r:id="rId6"/>
    <p:sldLayoutId id="2147484858" r:id="rId7"/>
    <p:sldLayoutId id="2147484859" r:id="rId8"/>
    <p:sldLayoutId id="2147484860" r:id="rId9"/>
    <p:sldLayoutId id="2147484861" r:id="rId10"/>
    <p:sldLayoutId id="2147484862" r:id="rId11"/>
    <p:sldLayoutId id="2147484863" r:id="rId12"/>
    <p:sldLayoutId id="2147484864" r:id="rId13"/>
    <p:sldLayoutId id="2147484865" r:id="rId14"/>
    <p:sldLayoutId id="2147484866" r:id="rId15"/>
    <p:sldLayoutId id="2147484867" r:id="rId16"/>
    <p:sldLayoutId id="214748486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sourire-heureux-bonheur-476038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AF9615D-35CF-453D-8EB2-EE70AE7A66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367645"/>
            <a:ext cx="8825658" cy="3714161"/>
          </a:xfrm>
        </p:spPr>
        <p:txBody>
          <a:bodyPr/>
          <a:lstStyle/>
          <a:p>
            <a:pPr algn="ctr"/>
            <a:br>
              <a:rPr lang="pl-PL" b="1" dirty="0">
                <a:solidFill>
                  <a:srgbClr val="92D050"/>
                </a:solidFill>
              </a:rPr>
            </a:br>
            <a:br>
              <a:rPr lang="pl-PL" b="1" dirty="0">
                <a:solidFill>
                  <a:srgbClr val="92D050"/>
                </a:solidFill>
              </a:rPr>
            </a:br>
            <a:r>
              <a:rPr lang="pl-PL" sz="2400" b="1" dirty="0">
                <a:solidFill>
                  <a:srgbClr val="92D050"/>
                </a:solidFill>
              </a:rPr>
              <a:t>PORADNIA PSYCHOLOGICZNO - PEDAGOGICZNA NR 3 </a:t>
            </a:r>
            <a:br>
              <a:rPr lang="pl-PL" sz="2400" b="1" dirty="0">
                <a:solidFill>
                  <a:srgbClr val="92D050"/>
                </a:solidFill>
              </a:rPr>
            </a:br>
            <a:r>
              <a:rPr lang="pl-PL" sz="2400" b="1" dirty="0">
                <a:solidFill>
                  <a:srgbClr val="92D050"/>
                </a:solidFill>
              </a:rPr>
              <a:t>W GDAŃSKU</a:t>
            </a:r>
            <a:br>
              <a:rPr lang="pl-PL" sz="2400" b="1" dirty="0">
                <a:solidFill>
                  <a:srgbClr val="92D050"/>
                </a:solidFill>
              </a:rPr>
            </a:br>
            <a:br>
              <a:rPr lang="pl-PL" sz="2400" b="1" dirty="0">
                <a:solidFill>
                  <a:srgbClr val="92D050"/>
                </a:solidFill>
              </a:rPr>
            </a:br>
            <a:br>
              <a:rPr lang="pl-PL" sz="2400" b="1" dirty="0">
                <a:solidFill>
                  <a:srgbClr val="92D050"/>
                </a:solidFill>
              </a:rPr>
            </a:br>
            <a:r>
              <a:rPr lang="pl-PL" b="1" dirty="0">
                <a:solidFill>
                  <a:srgbClr val="92D050"/>
                </a:solidFill>
              </a:rPr>
              <a:t>JĄKANIE  </a:t>
            </a:r>
            <a:br>
              <a:rPr lang="pl-PL" dirty="0"/>
            </a:br>
            <a:r>
              <a:rPr lang="pl-PL" sz="4000" dirty="0"/>
              <a:t>zaburzenie wielowymiarowe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BC2DA0A9-595C-45EB-B073-25A6DC4EDF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5203596"/>
            <a:ext cx="8825658" cy="472912"/>
          </a:xfrm>
        </p:spPr>
        <p:txBody>
          <a:bodyPr/>
          <a:lstStyle/>
          <a:p>
            <a:pPr algn="ctr"/>
            <a:r>
              <a:rPr lang="pl-PL" dirty="0"/>
              <a:t>OPRACOWANIE: Joanna  </a:t>
            </a:r>
            <a:r>
              <a:rPr lang="pl-PL" dirty="0" err="1"/>
              <a:t>dUDKIEWICz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59399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2B7127-5E04-4DE7-B0B6-D5F1794A7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92D050"/>
                </a:solidFill>
              </a:rPr>
              <a:t>Co to właściwie jest jąkanie?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44260F-8023-46B9-953B-4608F401E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b="1" dirty="0"/>
              <a:t>NIEPŁYNNOŚĆ MÓWIENIA </a:t>
            </a:r>
            <a:r>
              <a:rPr lang="pl-PL" dirty="0"/>
              <a:t>– objaw, który występuje w różnych zaburzeniach mowy: jąkaniu, </a:t>
            </a:r>
            <a:r>
              <a:rPr lang="pl-PL" dirty="0" err="1"/>
              <a:t>giełkocie</a:t>
            </a:r>
            <a:r>
              <a:rPr lang="pl-PL" dirty="0"/>
              <a:t>, </a:t>
            </a:r>
            <a:r>
              <a:rPr lang="pl-PL" dirty="0" err="1"/>
              <a:t>dyzartii</a:t>
            </a:r>
            <a:r>
              <a:rPr lang="pl-PL" dirty="0"/>
              <a:t>, afazji, wypowiedziach osób z autyzmem, </a:t>
            </a:r>
            <a:r>
              <a:rPr lang="pl-PL" dirty="0" err="1"/>
              <a:t>oligofazją</a:t>
            </a:r>
            <a:r>
              <a:rPr lang="pl-PL" dirty="0"/>
              <a:t>, zaburzeniami słuchu, syndromem </a:t>
            </a:r>
            <a:r>
              <a:rPr lang="pl-PL" dirty="0" err="1"/>
              <a:t>Touretta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dirty="0"/>
              <a:t>Pojawia się na skutek różnych przyczyn związanych z </a:t>
            </a:r>
            <a:r>
              <a:rPr lang="pl-PL" u="sng" dirty="0"/>
              <a:t>patologią</a:t>
            </a:r>
            <a:r>
              <a:rPr lang="pl-PL" dirty="0"/>
              <a:t> procesów leżących u podstaw czynności mowy.</a:t>
            </a:r>
          </a:p>
        </p:txBody>
      </p:sp>
    </p:spTree>
    <p:extLst>
      <p:ext uri="{BB962C8B-B14F-4D97-AF65-F5344CB8AC3E}">
        <p14:creationId xmlns:p14="http://schemas.microsoft.com/office/powerpoint/2010/main" val="3160633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92E12817-7FF7-4C02-9CA1-9044023E4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646111" y="406999"/>
            <a:ext cx="9404723" cy="45719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DBC27C37-197F-4965-A577-78CD3B091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452718"/>
            <a:ext cx="8946541" cy="5795681"/>
          </a:xfrm>
        </p:spPr>
        <p:txBody>
          <a:bodyPr/>
          <a:lstStyle/>
          <a:p>
            <a:r>
              <a:rPr lang="pl-PL" b="1" dirty="0"/>
              <a:t>ROZWOJOWA NIEPŁYNNOŚĆ MÓWIENIA </a:t>
            </a:r>
            <a:r>
              <a:rPr lang="pl-PL" dirty="0"/>
              <a:t>– </a:t>
            </a:r>
            <a:r>
              <a:rPr lang="pl-PL" u="sng" dirty="0"/>
              <a:t>normalny</a:t>
            </a:r>
            <a:r>
              <a:rPr lang="pl-PL" dirty="0"/>
              <a:t> stan wynikający z niecałkowitego opanowania mowy. </a:t>
            </a:r>
          </a:p>
          <a:p>
            <a:pPr marL="0" indent="0">
              <a:buNone/>
            </a:pPr>
            <a:r>
              <a:rPr lang="pl-PL" dirty="0"/>
              <a:t>Symptomy:</a:t>
            </a:r>
          </a:p>
          <a:p>
            <a:pPr>
              <a:buFontTx/>
              <a:buChar char="-"/>
            </a:pPr>
            <a:r>
              <a:rPr lang="pl-PL" dirty="0"/>
              <a:t>powtarzanie sylab np. </a:t>
            </a:r>
            <a:r>
              <a:rPr lang="pl-PL" i="1" dirty="0"/>
              <a:t>da-da-daj mi lalę</a:t>
            </a:r>
          </a:p>
          <a:p>
            <a:pPr>
              <a:buFontTx/>
              <a:buChar char="-"/>
            </a:pPr>
            <a:r>
              <a:rPr lang="pl-PL" dirty="0"/>
              <a:t>powtarzanie głosek np. </a:t>
            </a:r>
            <a:r>
              <a:rPr lang="pl-PL" i="1" dirty="0"/>
              <a:t>a-a-a-a-a</a:t>
            </a:r>
          </a:p>
          <a:p>
            <a:pPr>
              <a:buFontTx/>
              <a:buChar char="-"/>
            </a:pPr>
            <a:r>
              <a:rPr lang="pl-PL" dirty="0"/>
              <a:t>powtarzanie wyrazów np.</a:t>
            </a:r>
            <a:r>
              <a:rPr lang="pl-PL" i="1" dirty="0"/>
              <a:t> daj </a:t>
            </a:r>
            <a:r>
              <a:rPr lang="pl-PL" i="1" dirty="0" err="1"/>
              <a:t>daj</a:t>
            </a:r>
            <a:r>
              <a:rPr lang="pl-PL" i="1" dirty="0"/>
              <a:t> mi lalę</a:t>
            </a:r>
          </a:p>
          <a:p>
            <a:pPr>
              <a:buFontTx/>
              <a:buChar char="-"/>
            </a:pPr>
            <a:r>
              <a:rPr lang="pl-PL" dirty="0"/>
              <a:t>przeciąganie głosek np. </a:t>
            </a:r>
            <a:r>
              <a:rPr lang="pl-PL" i="1" dirty="0" err="1"/>
              <a:t>mmmmam</a:t>
            </a:r>
            <a:r>
              <a:rPr lang="pl-PL" i="1" dirty="0"/>
              <a:t> lalę</a:t>
            </a:r>
          </a:p>
          <a:p>
            <a:pPr>
              <a:buFontTx/>
              <a:buChar char="-"/>
            </a:pPr>
            <a:r>
              <a:rPr lang="pl-PL" dirty="0"/>
              <a:t>pauzy – wyraźne przerwy między wyrazami</a:t>
            </a:r>
          </a:p>
          <a:p>
            <a:pPr>
              <a:buFontTx/>
              <a:buChar char="-"/>
            </a:pPr>
            <a:r>
              <a:rPr lang="pl-PL" dirty="0"/>
              <a:t>wtrącenia np. </a:t>
            </a:r>
            <a:r>
              <a:rPr lang="pl-PL" i="1" dirty="0" err="1"/>
              <a:t>eee</a:t>
            </a:r>
            <a:r>
              <a:rPr lang="pl-PL" i="1" dirty="0"/>
              <a:t> daj mi no lalę</a:t>
            </a:r>
          </a:p>
          <a:p>
            <a:pPr marL="0" indent="0">
              <a:buNone/>
            </a:pPr>
            <a:endParaRPr lang="pl-PL" i="1" dirty="0"/>
          </a:p>
          <a:p>
            <a:pPr marL="0" indent="0">
              <a:buNone/>
            </a:pPr>
            <a:r>
              <a:rPr lang="pl-PL" dirty="0"/>
              <a:t>Rozwojowa niepłynność ma postać niespastyczną, łagodną.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Rozwojowa niepłynność zanika między 5 a 7 r.ż.</a:t>
            </a:r>
          </a:p>
          <a:p>
            <a:pPr>
              <a:buFontTx/>
              <a:buChar char="-"/>
            </a:pPr>
            <a:endParaRPr lang="pl-PL" dirty="0"/>
          </a:p>
          <a:p>
            <a:pPr>
              <a:buFontTx/>
              <a:buChar char="-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40607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A4C9B3-9956-4719-90E0-8777E4314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56883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331700D-EBCB-45AD-B453-43B4B45A9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452718"/>
            <a:ext cx="8946541" cy="5795682"/>
          </a:xfrm>
        </p:spPr>
        <p:txBody>
          <a:bodyPr/>
          <a:lstStyle/>
          <a:p>
            <a:pPr marL="0" indent="0">
              <a:buNone/>
            </a:pPr>
            <a:endParaRPr lang="pl-PL" dirty="0"/>
          </a:p>
          <a:p>
            <a:pPr algn="just">
              <a:lnSpc>
                <a:spcPct val="150000"/>
              </a:lnSpc>
            </a:pPr>
            <a:r>
              <a:rPr lang="pl-PL" b="1" dirty="0"/>
              <a:t>JĄKANIE  </a:t>
            </a:r>
            <a:r>
              <a:rPr lang="pl-PL" dirty="0"/>
              <a:t>- zaburzenie płynności mówienia, w którym występują symptomy opisywane na różnych poziomach :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pl-PL" dirty="0"/>
              <a:t>komunikacyjnym  (patologiczna niepłynność mówienia polegająca na blokowaniu, przeciąganiu, powtarzaniu dźwięków mowy);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endParaRPr lang="pl-PL" dirty="0"/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pl-PL" dirty="0"/>
              <a:t>psychicznym (świadomość występowania zaburzenia, lękowe reakcje o charakterze patologicznym);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endParaRPr lang="pl-PL" dirty="0"/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pl-PL" dirty="0"/>
              <a:t>neurofizjologicznym (podniesione napięcie mięśniowe w obrębie narządów mowy – spastyczność).</a:t>
            </a:r>
          </a:p>
        </p:txBody>
      </p:sp>
    </p:spTree>
    <p:extLst>
      <p:ext uri="{BB962C8B-B14F-4D97-AF65-F5344CB8AC3E}">
        <p14:creationId xmlns:p14="http://schemas.microsoft.com/office/powerpoint/2010/main" val="2775585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512F17-A0AD-4104-A16D-10DFA1B03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92D050"/>
                </a:solidFill>
              </a:rPr>
              <a:t>Dlaczego ktoś się jąka?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CE93BD3-C5B1-4F32-82B2-903F5F426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sz="2400" dirty="0"/>
              <a:t>Nie jest wciąż w pełni ustalona przyczyna jąkania.</a:t>
            </a:r>
          </a:p>
          <a:p>
            <a:pPr marL="0" indent="0" algn="ctr">
              <a:buNone/>
            </a:pPr>
            <a:r>
              <a:rPr lang="pl-PL" sz="2400" dirty="0"/>
              <a:t>Obecnie uznawane jest za zaburzenie o wieloczynnikowej etiologii.</a:t>
            </a:r>
          </a:p>
          <a:p>
            <a:pPr marL="0" indent="0" algn="ctr">
              <a:buNone/>
            </a:pPr>
            <a:r>
              <a:rPr lang="pl-PL" sz="2400" dirty="0"/>
              <a:t>Trzy grupy czynników:</a:t>
            </a:r>
          </a:p>
          <a:p>
            <a:pPr marL="457200" indent="-457200">
              <a:buAutoNum type="arabicPeriod"/>
            </a:pPr>
            <a:r>
              <a:rPr lang="pl-PL" sz="2400" dirty="0"/>
              <a:t>predysponujące</a:t>
            </a:r>
          </a:p>
          <a:p>
            <a:pPr marL="457200" indent="-457200">
              <a:buAutoNum type="arabicPeriod"/>
            </a:pPr>
            <a:r>
              <a:rPr lang="pl-PL" sz="2400" dirty="0"/>
              <a:t>wyzwalające</a:t>
            </a:r>
          </a:p>
          <a:p>
            <a:pPr marL="457200" indent="-457200">
              <a:buAutoNum type="arabicPeriod"/>
            </a:pPr>
            <a:r>
              <a:rPr lang="pl-PL" sz="2400" dirty="0"/>
              <a:t>podtrzymujące</a:t>
            </a:r>
          </a:p>
        </p:txBody>
      </p:sp>
    </p:spTree>
    <p:extLst>
      <p:ext uri="{BB962C8B-B14F-4D97-AF65-F5344CB8AC3E}">
        <p14:creationId xmlns:p14="http://schemas.microsoft.com/office/powerpoint/2010/main" val="976378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9B3B8C-FFB5-4F2B-831F-983E6E834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391758"/>
            <a:ext cx="9404723" cy="878242"/>
          </a:xfrm>
        </p:spPr>
        <p:txBody>
          <a:bodyPr/>
          <a:lstStyle/>
          <a:p>
            <a:pPr algn="ctr"/>
            <a:r>
              <a:rPr lang="pl-PL" sz="3200" dirty="0"/>
              <a:t>CZYNNIKI PREDYSPONUJĄCE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18DABDE-6C8F-4C95-898D-0B847643A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005840"/>
            <a:ext cx="8946541" cy="5242559"/>
          </a:xfrm>
        </p:spPr>
        <p:txBody>
          <a:bodyPr/>
          <a:lstStyle/>
          <a:p>
            <a:pPr algn="just"/>
            <a:r>
              <a:rPr lang="pl-PL" dirty="0"/>
              <a:t>mają charakter biologiczny i nie mamy na nie dużego wpływu</a:t>
            </a:r>
          </a:p>
          <a:p>
            <a:pPr algn="just"/>
            <a:r>
              <a:rPr lang="pl-PL" dirty="0"/>
              <a:t>genetyczne podłoże jąkania (wymaga dalszych badań)</a:t>
            </a:r>
          </a:p>
          <a:p>
            <a:pPr algn="just"/>
            <a:r>
              <a:rPr lang="pl-PL" dirty="0"/>
              <a:t>budowa i funkcjonowanie mózgu (przede wszystkim lewej półkuli) związane między innymi z:</a:t>
            </a:r>
          </a:p>
          <a:p>
            <a:pPr algn="just">
              <a:buFontTx/>
              <a:buChar char="-"/>
            </a:pPr>
            <a:r>
              <a:rPr lang="pl-PL" dirty="0"/>
              <a:t>planowaniem motorycznym wypowiedzi (zaburzona sprawność motoryki małej i funkcji </a:t>
            </a:r>
            <a:r>
              <a:rPr lang="pl-PL" dirty="0" err="1"/>
              <a:t>orofacjalnych</a:t>
            </a:r>
            <a:r>
              <a:rPr lang="pl-PL" dirty="0"/>
              <a:t> – wolniejszy czas reakcji i mniej stabilne wzorce ruchowe)</a:t>
            </a:r>
          </a:p>
          <a:p>
            <a:pPr algn="just">
              <a:buFontTx/>
              <a:buChar char="-"/>
            </a:pPr>
            <a:r>
              <a:rPr lang="pl-PL" dirty="0"/>
              <a:t>percepcją mowy (zaburzenia czasowego aspektu odbioru mowy, zaburzenia w zakresie lateralizacji słuchowej kontroli wypowiedzi: wykorzystywanie prawej półkuli i lewego ucha do kontroli wypowiedzi u praworęcznych)</a:t>
            </a:r>
          </a:p>
          <a:p>
            <a:pPr marL="0" indent="0" algn="ctr">
              <a:buNone/>
            </a:pPr>
            <a:r>
              <a:rPr lang="pl-PL" b="1" i="1" dirty="0">
                <a:solidFill>
                  <a:srgbClr val="92D050"/>
                </a:solidFill>
              </a:rPr>
              <a:t>Odmienność organizacji połączeń w mózgu jąkających się nie jest stanem patologicznym, lecz cechą budowy, która stanowi predyspozycje do mniejszej płynności mówienia.</a:t>
            </a:r>
          </a:p>
          <a:p>
            <a:pPr lvl="7" algn="ctr">
              <a:buFontTx/>
              <a:buChar char="-"/>
            </a:pPr>
            <a:endParaRPr lang="pl-PL" dirty="0"/>
          </a:p>
          <a:p>
            <a:pPr>
              <a:buFontTx/>
              <a:buChar char="-"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51401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83A682-A01D-4248-8E2A-39154DBB2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3200" dirty="0"/>
              <a:t>CZYNNIKI WYZWALAJĄCE I PODTRZYMUJĄCE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59859F2-1416-49A4-80D5-255F1041D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mają charakter psychologiczny i środowiskowy</a:t>
            </a:r>
          </a:p>
          <a:p>
            <a:pPr algn="just"/>
            <a:r>
              <a:rPr lang="pl-PL" dirty="0"/>
              <a:t>wiążą się z :</a:t>
            </a:r>
          </a:p>
          <a:p>
            <a:pPr algn="just">
              <a:buFontTx/>
              <a:buChar char="-"/>
            </a:pPr>
            <a:r>
              <a:rPr lang="pl-PL" dirty="0"/>
              <a:t>osobowością człowieka (np. skłonność do perfekcjonizmu)</a:t>
            </a:r>
          </a:p>
          <a:p>
            <a:pPr algn="just">
              <a:buFontTx/>
              <a:buChar char="-"/>
            </a:pPr>
            <a:r>
              <a:rPr lang="pl-PL" dirty="0"/>
              <a:t>temperamentem (duża emocjonalność)</a:t>
            </a:r>
          </a:p>
          <a:p>
            <a:pPr algn="just">
              <a:buFontTx/>
              <a:buChar char="-"/>
            </a:pPr>
            <a:r>
              <a:rPr lang="pl-PL" dirty="0"/>
              <a:t>występowaniem czynników stresujących w otoczeniu </a:t>
            </a:r>
          </a:p>
          <a:p>
            <a:pPr algn="just">
              <a:buFontTx/>
              <a:buChar char="-"/>
            </a:pPr>
            <a:r>
              <a:rPr lang="pl-PL" dirty="0"/>
              <a:t>reakcjami otoczenia na jąkanie (szczególna rola rodziców!)</a:t>
            </a:r>
          </a:p>
          <a:p>
            <a:pPr algn="just">
              <a:buFontTx/>
              <a:buChar char="-"/>
            </a:pPr>
            <a:r>
              <a:rPr lang="pl-PL" dirty="0"/>
              <a:t>zdolnością do regulacji emocji</a:t>
            </a:r>
          </a:p>
          <a:p>
            <a:pPr marL="0" indent="0" algn="just">
              <a:buNone/>
            </a:pPr>
            <a:r>
              <a:rPr lang="pl-PL" dirty="0"/>
              <a:t>(negatywne emocje: wściekłość, frustracja, poczucie bezradności, negatywne nastawienie do siebie i innych, nadmierna kontrola zachowania)</a:t>
            </a:r>
          </a:p>
        </p:txBody>
      </p:sp>
    </p:spTree>
    <p:extLst>
      <p:ext uri="{BB962C8B-B14F-4D97-AF65-F5344CB8AC3E}">
        <p14:creationId xmlns:p14="http://schemas.microsoft.com/office/powerpoint/2010/main" val="1834699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C418F5-BC62-4ACB-999E-8183218F9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646111" y="406999"/>
            <a:ext cx="9404723" cy="45719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4E6FB56-5E5A-440F-885A-39FD37569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169794"/>
            <a:ext cx="8946541" cy="594808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/>
              <a:t>   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                                                      </a:t>
            </a:r>
            <a:r>
              <a:rPr lang="pl-PL" b="1" dirty="0"/>
              <a:t>ZACINANIE</a:t>
            </a:r>
            <a:r>
              <a:rPr lang="pl-PL" dirty="0"/>
              <a:t> , </a:t>
            </a:r>
            <a:r>
              <a:rPr lang="pl-PL" b="1" dirty="0"/>
              <a:t>POWTARZANIE , PAUZY</a:t>
            </a:r>
          </a:p>
          <a:p>
            <a:pPr marL="0" indent="0">
              <a:buNone/>
            </a:pPr>
            <a:r>
              <a:rPr lang="pl-PL" dirty="0"/>
              <a:t>                                                   </a:t>
            </a:r>
            <a:r>
              <a:rPr lang="pl-PL" b="1" dirty="0"/>
              <a:t>WSPÓŁRUCHY CIAŁA, TIKI, GRYMASY                                      </a:t>
            </a:r>
          </a:p>
          <a:p>
            <a:pPr marL="0" indent="0">
              <a:buNone/>
            </a:pPr>
            <a:r>
              <a:rPr lang="pl-PL" dirty="0"/>
              <a:t>                                                   </a:t>
            </a:r>
            <a:r>
              <a:rPr lang="pl-PL" b="1" dirty="0"/>
              <a:t>CZERWIENIENIE SIĘ, POCENIE SIĘ</a:t>
            </a:r>
            <a:endParaRPr lang="pl-PL" dirty="0"/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                                         </a:t>
            </a:r>
          </a:p>
          <a:p>
            <a:pPr marL="0" indent="0">
              <a:buNone/>
            </a:pPr>
            <a:r>
              <a:rPr lang="pl-PL" dirty="0"/>
              <a:t>                                                            </a:t>
            </a:r>
            <a:r>
              <a:rPr lang="pl-PL" b="1" dirty="0"/>
              <a:t>SMUTEK</a:t>
            </a:r>
          </a:p>
          <a:p>
            <a:pPr marL="0" indent="0">
              <a:buNone/>
            </a:pPr>
            <a:r>
              <a:rPr lang="pl-PL" b="1" dirty="0"/>
              <a:t>                              WYOBCOWANIE                   STRACH</a:t>
            </a:r>
          </a:p>
          <a:p>
            <a:pPr marL="0" indent="0">
              <a:buNone/>
            </a:pPr>
            <a:r>
              <a:rPr lang="pl-PL" b="1" dirty="0"/>
              <a:t>                         WSTYD                           LĘK</a:t>
            </a:r>
          </a:p>
          <a:p>
            <a:pPr marL="0" indent="0">
              <a:buNone/>
            </a:pPr>
            <a:r>
              <a:rPr lang="pl-PL" b="1" dirty="0"/>
              <a:t>                                           FRUSTRACJA                 ZŁOŚĆ</a:t>
            </a:r>
          </a:p>
          <a:p>
            <a:pPr marL="0" indent="0">
              <a:buNone/>
            </a:pPr>
            <a:r>
              <a:rPr lang="pl-PL" b="1" dirty="0"/>
              <a:t>                       ZANIŻONE POCZUCIE WŁASNEJ WARTOŚCI</a:t>
            </a:r>
          </a:p>
          <a:p>
            <a:pPr marL="0" indent="0">
              <a:buNone/>
            </a:pPr>
            <a:r>
              <a:rPr lang="pl-PL" b="1" dirty="0"/>
              <a:t>                                                             BRAK AKCEPTACJI</a:t>
            </a:r>
          </a:p>
          <a:p>
            <a:pPr marL="0" indent="0">
              <a:buNone/>
            </a:pPr>
            <a:r>
              <a:rPr lang="pl-PL" b="1" dirty="0"/>
              <a:t>                                               LOGOFOBIA</a:t>
            </a:r>
          </a:p>
          <a:p>
            <a:pPr marL="0" indent="0">
              <a:buNone/>
            </a:pPr>
            <a:r>
              <a:rPr lang="pl-PL" b="1" dirty="0"/>
              <a:t>                                          </a:t>
            </a:r>
          </a:p>
          <a:p>
            <a:pPr marL="0" indent="0">
              <a:buNone/>
            </a:pPr>
            <a:r>
              <a:rPr lang="pl-PL" b="1" dirty="0"/>
              <a:t>                                           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Pismo odręczne 6">
                <a:extLst>
                  <a:ext uri="{FF2B5EF4-FFF2-40B4-BE49-F238E27FC236}">
                    <a16:creationId xmlns:a16="http://schemas.microsoft.com/office/drawing/2014/main" id="{D26E9A1D-88CD-4C3D-BC38-811F99E2C874}"/>
                  </a:ext>
                </a:extLst>
              </p14:cNvPr>
              <p14:cNvContentPartPr/>
              <p14:nvPr/>
            </p14:nvContentPartPr>
            <p14:xfrm>
              <a:off x="1960800" y="761040"/>
              <a:ext cx="7568640" cy="5550480"/>
            </p14:xfrm>
          </p:contentPart>
        </mc:Choice>
        <mc:Fallback xmlns="">
          <p:pic>
            <p:nvPicPr>
              <p:cNvPr id="7" name="Pismo odręczne 6">
                <a:extLst>
                  <a:ext uri="{FF2B5EF4-FFF2-40B4-BE49-F238E27FC236}">
                    <a16:creationId xmlns:a16="http://schemas.microsoft.com/office/drawing/2014/main" id="{D26E9A1D-88CD-4C3D-BC38-811F99E2C87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55040" y="755280"/>
                <a:ext cx="7580520" cy="556199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12877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B81D47-2DC0-4A42-8CCD-F741168D9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92D050"/>
                </a:solidFill>
              </a:rPr>
              <a:t>ROKOWANIA, CZYLI KILKA FAKTÓW O JĄKANIU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C05D338-2D71-4314-BECC-7D4EBE2EC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dirty="0"/>
              <a:t>Pierwsze objawy pojawiają się między 2.5 a 5 r.ż.</a:t>
            </a:r>
          </a:p>
          <a:p>
            <a:pPr algn="just"/>
            <a:r>
              <a:rPr lang="pl-PL" dirty="0"/>
              <a:t>U 50-90 % przypadków objawy ustępują (samoistnie lub przy wsparciu terapeuty).</a:t>
            </a:r>
          </a:p>
          <a:p>
            <a:pPr algn="just"/>
            <a:r>
              <a:rPr lang="pl-PL" dirty="0"/>
              <a:t>Większość przypadków ustępowania jąkania ma miejsce w pierwszych trzech latach obecności symptomów zaburzenia w mowie dziecka.</a:t>
            </a:r>
          </a:p>
          <a:p>
            <a:pPr algn="just"/>
            <a:r>
              <a:rPr lang="pl-PL" dirty="0"/>
              <a:t>Jeżeli czas od wystąpienia pierwszych objawów jest większy niż trzy lata i pojawiają się wtórne symptomy rokuje to negatywnie.</a:t>
            </a:r>
          </a:p>
          <a:p>
            <a:pPr algn="just"/>
            <a:r>
              <a:rPr lang="pl-PL" dirty="0"/>
              <a:t>Badania nie potwierdzają, by stopień ciężkości objawów w momencie ich wystąpienia był czynnikiem prognozującym negatywnie.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63169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F082D4-A9B8-405E-9651-73D173B6D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2F9CE8E-4353-4835-9965-86A31A25C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701750"/>
            <a:ext cx="8946541" cy="5546650"/>
          </a:xfrm>
        </p:spPr>
        <p:txBody>
          <a:bodyPr/>
          <a:lstStyle/>
          <a:p>
            <a:pPr algn="just"/>
            <a:r>
              <a:rPr lang="pl-PL" dirty="0"/>
              <a:t>Im później się pojawia (po czwartym czy piątym roku życia) tym ryzyko utrwalenia się jąkania jest większe.</a:t>
            </a:r>
          </a:p>
          <a:p>
            <a:pPr algn="just"/>
            <a:r>
              <a:rPr lang="pl-PL" dirty="0"/>
              <a:t>Jąkanie rzadko ustępuje samoistnie po 7 r.ż.</a:t>
            </a:r>
          </a:p>
          <a:p>
            <a:pPr algn="just"/>
            <a:r>
              <a:rPr lang="pl-PL" dirty="0"/>
              <a:t>Historia jąkania w rodzinie prognozuje negatywnie.</a:t>
            </a:r>
          </a:p>
          <a:p>
            <a:pPr algn="just"/>
            <a:r>
              <a:rPr lang="pl-PL" dirty="0"/>
              <a:t>Chroniczne jąkanie jest bardziej rozpowszechnione u przedstawicieli płci męskiej niż żeńskiej (4:1,6:1).</a:t>
            </a:r>
          </a:p>
          <a:p>
            <a:pPr algn="just"/>
            <a:r>
              <a:rPr lang="pl-PL" dirty="0"/>
              <a:t>Dziewczęta mają większe szanse na przezwyciężenie jąkania w okresie wczesnego dzieciństwa.</a:t>
            </a:r>
          </a:p>
          <a:p>
            <a:pPr algn="just"/>
            <a:r>
              <a:rPr lang="pl-PL" dirty="0"/>
              <a:t>Opóźnienia w rozwoju sprawności artykulacyjnej, opóźnienie lub przyspieszenie rozwoju mowy, dwujęzyczność mogą wywierać wpływ na pojawienie się symptomów jąkania.</a:t>
            </a:r>
          </a:p>
          <a:p>
            <a:pPr algn="just"/>
            <a:r>
              <a:rPr lang="pl-PL" dirty="0"/>
              <a:t>Zastosowanie odpowiedniej formy interwencji logopedycznej w ciągu pierwszych 12-15 miesięcy od momentu pojawienia się objawów jąkania w mowie dziecka znacząco zwiększa szanse na skuteczność podjętych działań.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06234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21CD77-E2E9-428A-BDED-5C019D1E8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92D050"/>
                </a:solidFill>
              </a:rPr>
              <a:t>Od którego roku życia można zacząć terapię?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CED56F6-3CAB-4692-818F-0149ECEDA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sz="2800" dirty="0"/>
              <a:t>Od momentu zauważenia pierwszych niepłynności między trzecim a piątym rokiem życia.</a:t>
            </a:r>
          </a:p>
          <a:p>
            <a:pPr marL="0" indent="0" algn="ctr">
              <a:buNone/>
            </a:pPr>
            <a:endParaRPr lang="pl-PL" sz="2800" dirty="0"/>
          </a:p>
          <a:p>
            <a:pPr marL="0" indent="0" algn="ctr">
              <a:buNone/>
            </a:pPr>
            <a:r>
              <a:rPr lang="pl-PL" sz="2800" dirty="0"/>
              <a:t>Nie ma górnej granicy wieku, która wykluczałaby prowadzenie terapii.</a:t>
            </a:r>
          </a:p>
        </p:txBody>
      </p:sp>
    </p:spTree>
    <p:extLst>
      <p:ext uri="{BB962C8B-B14F-4D97-AF65-F5344CB8AC3E}">
        <p14:creationId xmlns:p14="http://schemas.microsoft.com/office/powerpoint/2010/main" val="2085648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7CC3E9-4495-44C1-B1C6-443769E73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92D050"/>
                </a:solidFill>
              </a:rPr>
              <a:t>TERAPIA OSÓB JĄKAJĄCYCH SIĘ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1B3E08B-4C2A-44B5-81A5-D52B9DB5A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800" dirty="0"/>
              <a:t>METODY TERAPII:</a:t>
            </a:r>
          </a:p>
          <a:p>
            <a:pPr marL="0" indent="0" algn="ctr">
              <a:buNone/>
            </a:pPr>
            <a:endParaRPr lang="pl-PL" sz="2800" dirty="0"/>
          </a:p>
          <a:p>
            <a:pPr marL="457200" indent="-457200">
              <a:buAutoNum type="arabicPeriod"/>
            </a:pPr>
            <a:r>
              <a:rPr lang="pl-PL" sz="2800" dirty="0"/>
              <a:t>Metody kształtowania płynności mowy.</a:t>
            </a:r>
          </a:p>
          <a:p>
            <a:pPr marL="457200" indent="-457200">
              <a:buAutoNum type="arabicPeriod"/>
            </a:pPr>
            <a:r>
              <a:rPr lang="pl-PL" sz="2800" dirty="0"/>
              <a:t>Metody psychoterapii i farmakoterapii.</a:t>
            </a:r>
          </a:p>
          <a:p>
            <a:pPr marL="457200" indent="-457200">
              <a:buAutoNum type="arabicPeriod"/>
            </a:pPr>
            <a:r>
              <a:rPr lang="pl-PL" sz="2800" dirty="0"/>
              <a:t>Metody usprawniające czynności fizjologiczne leżące u podstaw mówienia.</a:t>
            </a:r>
          </a:p>
        </p:txBody>
      </p:sp>
    </p:spTree>
    <p:extLst>
      <p:ext uri="{BB962C8B-B14F-4D97-AF65-F5344CB8AC3E}">
        <p14:creationId xmlns:p14="http://schemas.microsoft.com/office/powerpoint/2010/main" val="550116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695507-7DD0-469F-98B4-5CC8EF6B2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238162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139BE2D-ABAC-48B8-8EE9-46FAC8489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985520"/>
            <a:ext cx="8946541" cy="526287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u="sng" dirty="0"/>
              <a:t>Metody kształtowania płynności mowy</a:t>
            </a:r>
          </a:p>
          <a:p>
            <a:pPr marL="0" indent="0" algn="just">
              <a:buNone/>
            </a:pPr>
            <a:r>
              <a:rPr lang="pl-PL" dirty="0"/>
              <a:t>1. </a:t>
            </a:r>
            <a:r>
              <a:rPr lang="pl-PL" b="1" dirty="0"/>
              <a:t>Pośrednie</a:t>
            </a:r>
            <a:r>
              <a:rPr lang="pl-PL" dirty="0"/>
              <a:t> – </a:t>
            </a:r>
          </a:p>
          <a:p>
            <a:pPr marL="0" indent="0" algn="just">
              <a:buNone/>
            </a:pPr>
            <a:r>
              <a:rPr lang="pl-PL" dirty="0"/>
              <a:t>osoby z otoczenia dziecka starają się mówić trochę wolniej i wyraźniej, a dziecko drogą naśladownictwa przejmuje taki sposób mówienia.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dirty="0"/>
              <a:t>Dla dzieci u których rokowania są bardziej korzystne, wystarczające jest udzielenie rodzicom porady konsultacyjnej (zalecenia) i monitorowanie czy wraz z upływem czasu objawy jąkania w mowie ustępują.</a:t>
            </a:r>
          </a:p>
          <a:p>
            <a:pPr marL="0" indent="0" algn="just">
              <a:buNone/>
            </a:pPr>
            <a:r>
              <a:rPr lang="pl-PL" dirty="0"/>
              <a:t>2. </a:t>
            </a:r>
            <a:r>
              <a:rPr lang="pl-PL" b="1" dirty="0"/>
              <a:t>Bezpośrednie:</a:t>
            </a:r>
          </a:p>
          <a:p>
            <a:pPr algn="just">
              <a:buFontTx/>
              <a:buChar char="-"/>
            </a:pPr>
            <a:r>
              <a:rPr lang="pl-PL" dirty="0"/>
              <a:t>rytmizacja mówienia</a:t>
            </a:r>
          </a:p>
          <a:p>
            <a:pPr algn="just">
              <a:buFontTx/>
              <a:buChar char="-"/>
            </a:pPr>
            <a:r>
              <a:rPr lang="pl-PL" dirty="0"/>
              <a:t>przeciąganie samogłosek</a:t>
            </a:r>
          </a:p>
          <a:p>
            <a:pPr algn="just">
              <a:buFontTx/>
              <a:buChar char="-"/>
            </a:pPr>
            <a:r>
              <a:rPr lang="pl-PL" dirty="0"/>
              <a:t>wspomaganie aparaturowe (np. </a:t>
            </a:r>
            <a:r>
              <a:rPr lang="pl-PL" dirty="0" err="1"/>
              <a:t>echokorekcja</a:t>
            </a:r>
            <a:r>
              <a:rPr lang="pl-PL" dirty="0"/>
              <a:t>)</a:t>
            </a:r>
          </a:p>
          <a:p>
            <a:pPr algn="just">
              <a:buFontTx/>
              <a:buChar char="-"/>
            </a:pPr>
            <a:r>
              <a:rPr lang="pl-PL" dirty="0"/>
              <a:t>modyfikacja niepłynności mówienia (metoda Charlesa Van </a:t>
            </a:r>
            <a:r>
              <a:rPr lang="pl-PL" dirty="0" err="1"/>
              <a:t>Ripera</a:t>
            </a:r>
            <a:r>
              <a:rPr lang="pl-PL" dirty="0"/>
              <a:t>)</a:t>
            </a:r>
          </a:p>
          <a:p>
            <a:pPr algn="just">
              <a:buFontTx/>
              <a:buChar char="-"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90046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75ECF6-916A-48CF-9FDD-19E7E22F1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1D655C-8C0D-4623-9D21-047F11101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833120"/>
            <a:ext cx="8946541" cy="547623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u="sng" dirty="0"/>
              <a:t>Metody psychoterapeutyczne</a:t>
            </a:r>
          </a:p>
          <a:p>
            <a:pPr marL="0" indent="0" algn="ctr">
              <a:buNone/>
            </a:pPr>
            <a:endParaRPr lang="pl-PL" b="1" u="sng" dirty="0"/>
          </a:p>
          <a:p>
            <a:pPr marL="0" indent="0" algn="just">
              <a:buNone/>
            </a:pPr>
            <a:r>
              <a:rPr lang="pl-PL" dirty="0"/>
              <a:t>Są to metody relaksacyjne i różne formy oddziaływań uodparniające na stres i powodujące u pacjenta wygaszanie reakcji lękowej.</a:t>
            </a:r>
          </a:p>
          <a:p>
            <a:pPr marL="457200" indent="-457200" algn="just">
              <a:buAutoNum type="arabicPeriod"/>
            </a:pPr>
            <a:endParaRPr lang="pl-PL" dirty="0"/>
          </a:p>
          <a:p>
            <a:pPr marL="457200" indent="-457200">
              <a:buAutoNum type="arabicPeriod"/>
            </a:pPr>
            <a:endParaRPr lang="pl-PL" dirty="0"/>
          </a:p>
          <a:p>
            <a:pPr marL="0" indent="0" algn="ctr">
              <a:buNone/>
            </a:pPr>
            <a:r>
              <a:rPr lang="pl-PL" b="1" u="sng" dirty="0"/>
              <a:t>Metody farmakologiczne</a:t>
            </a:r>
          </a:p>
          <a:p>
            <a:pPr marL="0" indent="0" algn="ctr">
              <a:buNone/>
            </a:pPr>
            <a:endParaRPr lang="pl-PL" b="1" u="sng" dirty="0"/>
          </a:p>
          <a:p>
            <a:pPr marL="0" indent="0" algn="just">
              <a:buNone/>
            </a:pPr>
            <a:r>
              <a:rPr lang="pl-PL" dirty="0"/>
              <a:t>Nie ma leku na jąkanie!</a:t>
            </a:r>
          </a:p>
          <a:p>
            <a:pPr marL="0" indent="0" algn="just">
              <a:buNone/>
            </a:pPr>
            <a:r>
              <a:rPr lang="pl-PL" dirty="0"/>
              <a:t>W przypadku silnego nasilenia </a:t>
            </a:r>
            <a:r>
              <a:rPr lang="pl-PL" dirty="0" err="1"/>
              <a:t>logofobii</a:t>
            </a:r>
            <a:r>
              <a:rPr lang="pl-PL" dirty="0"/>
              <a:t> (u młodzieży i dorosłych) można wspomóc się farmakoterapią, ale decyduje o tym wyłącznie lekarz.</a:t>
            </a:r>
          </a:p>
          <a:p>
            <a:pPr marL="0" indent="0">
              <a:buNone/>
            </a:pPr>
            <a:endParaRPr lang="pl-PL" dirty="0"/>
          </a:p>
          <a:p>
            <a:pPr marL="457200" indent="-457200">
              <a:buAutoNum type="arabicPeriod"/>
            </a:pPr>
            <a:endParaRPr lang="pl-PL" dirty="0"/>
          </a:p>
          <a:p>
            <a:pPr marL="457200" indent="-457200">
              <a:buAutoNum type="arabicPeriod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42584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5CED38-9DDE-4B23-89C5-D2987208D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452E476-B4C2-4808-B5D5-146D6287B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8112" y="452718"/>
            <a:ext cx="8946541" cy="5795681"/>
          </a:xfrm>
        </p:spPr>
        <p:txBody>
          <a:bodyPr/>
          <a:lstStyle/>
          <a:p>
            <a:pPr marL="0" indent="0" algn="ctr">
              <a:buNone/>
            </a:pPr>
            <a:r>
              <a:rPr lang="pl-PL" b="1" u="sng" dirty="0"/>
              <a:t>Metody usprawniające czynności fizjologiczne leżące u podstaw mówienia</a:t>
            </a:r>
          </a:p>
          <a:p>
            <a:pPr marL="0" indent="0" algn="ctr">
              <a:buNone/>
            </a:pPr>
            <a:r>
              <a:rPr lang="pl-PL" dirty="0"/>
              <a:t>(oddychanie, fonacja, artykulacja)</a:t>
            </a:r>
          </a:p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endParaRPr lang="pl-PL" dirty="0"/>
          </a:p>
          <a:p>
            <a:pPr marL="457200" indent="-457200" algn="just">
              <a:buAutoNum type="arabicPeriod"/>
            </a:pPr>
            <a:r>
              <a:rPr lang="pl-PL" dirty="0"/>
              <a:t>Terapia oddechowa.</a:t>
            </a:r>
          </a:p>
          <a:p>
            <a:pPr marL="457200" indent="-457200" algn="just">
              <a:buAutoNum type="arabicPeriod"/>
            </a:pPr>
            <a:r>
              <a:rPr lang="pl-PL" dirty="0"/>
              <a:t>Technika przydechowego nastawienia głosu przy artykulacji samogłosek w nagłosie.</a:t>
            </a:r>
          </a:p>
          <a:p>
            <a:pPr marL="457200" indent="-457200" algn="just">
              <a:buAutoNum type="arabicPeriod"/>
            </a:pPr>
            <a:r>
              <a:rPr lang="pl-PL" dirty="0"/>
              <a:t>Technika delikatnego startu mowy przy artykulacji spółgłosek.</a:t>
            </a:r>
          </a:p>
          <a:p>
            <a:pPr marL="457200" indent="-457200" algn="just">
              <a:buAutoNum type="arabicPeriod"/>
            </a:pPr>
            <a:endParaRPr lang="pl-PL" dirty="0"/>
          </a:p>
          <a:p>
            <a:pPr marL="0" indent="0" algn="ctr">
              <a:buNone/>
            </a:pPr>
            <a:r>
              <a:rPr lang="pl-PL" dirty="0"/>
              <a:t>NAJLEPSZE EFEKTY DAJE W TERAPII ŁĄCZENIE WSZYSTKICH METOD</a:t>
            </a:r>
          </a:p>
        </p:txBody>
      </p:sp>
    </p:spTree>
    <p:extLst>
      <p:ext uri="{BB962C8B-B14F-4D97-AF65-F5344CB8AC3E}">
        <p14:creationId xmlns:p14="http://schemas.microsoft.com/office/powerpoint/2010/main" val="17910838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FAD50E-8C56-492D-8053-DD0F1A2AD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92D050"/>
                </a:solidFill>
              </a:rPr>
              <a:t>RODZICE JAKO ISTOTNY SKŁADNIK ROZWIĄZANIA PROBLEMU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03A6377-7BD2-4AB6-9CF1-8ADA66F23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124038"/>
            <a:ext cx="8946541" cy="419548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l-PL" b="1" dirty="0">
                <a:solidFill>
                  <a:srgbClr val="92D050"/>
                </a:solidFill>
              </a:rPr>
              <a:t>RODZIC - TERAPEUTA</a:t>
            </a:r>
          </a:p>
          <a:p>
            <a:pPr algn="just"/>
            <a:r>
              <a:rPr lang="pl-PL" dirty="0"/>
              <a:t>Praca ze środowiskiem rodzinnym jest uznawana za jeden z fundamentów terapii osób jąkających się – zwłaszcza w przypadku dzieci .</a:t>
            </a:r>
          </a:p>
          <a:p>
            <a:pPr algn="just"/>
            <a:r>
              <a:rPr lang="pl-PL" dirty="0"/>
              <a:t>Nawiązanie partnerskiej relacji terapeutycznej (otwartość, szczerość, wzajemny szacunek).</a:t>
            </a:r>
          </a:p>
          <a:p>
            <a:pPr algn="just"/>
            <a:r>
              <a:rPr lang="pl-PL" dirty="0"/>
              <a:t>Umiejętne dzielenie się z opiekunami dziecka rzetelną wiedzą na temat zaburzenia.</a:t>
            </a:r>
          </a:p>
          <a:p>
            <a:pPr algn="just"/>
            <a:r>
              <a:rPr lang="pl-PL" dirty="0"/>
              <a:t>Przyuczanie do aktywnego wdrażania terapii w warunkach domowych.</a:t>
            </a:r>
          </a:p>
          <a:p>
            <a:pPr algn="just"/>
            <a:r>
              <a:rPr lang="pl-PL" dirty="0"/>
              <a:t>Pomoc w przezwyciężeniu u rodziców negatywnych uczuć związanych z jąkaniem dziecka (bezradność, poczucie winy).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937979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015F4D-E4AC-4F10-B376-A80E76821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7AFC7DD-3C47-47BC-8DA1-444CD59C6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812800"/>
            <a:ext cx="8946541" cy="5435599"/>
          </a:xfrm>
        </p:spPr>
        <p:txBody>
          <a:bodyPr/>
          <a:lstStyle/>
          <a:p>
            <a:pPr algn="just"/>
            <a:r>
              <a:rPr lang="pl-PL" dirty="0"/>
              <a:t>Potrzeba wzmacniania w rodzicach poczucia sprawstwa i świadomość własnego potencjału.</a:t>
            </a:r>
          </a:p>
          <a:p>
            <a:pPr algn="just"/>
            <a:r>
              <a:rPr lang="pl-PL" dirty="0"/>
              <a:t>Aktywny udział rodziców w diagnozie i terapii dziecka.</a:t>
            </a:r>
          </a:p>
          <a:p>
            <a:pPr marL="0" indent="0" algn="ctr">
              <a:buNone/>
            </a:pPr>
            <a:r>
              <a:rPr lang="pl-PL" b="1" dirty="0">
                <a:solidFill>
                  <a:srgbClr val="92D050"/>
                </a:solidFill>
              </a:rPr>
              <a:t>RODZIC - DZIECKO</a:t>
            </a:r>
          </a:p>
          <a:p>
            <a:pPr algn="just"/>
            <a:r>
              <a:rPr lang="pl-PL" dirty="0"/>
              <a:t>Dobra relacja dziecka z rodzicami (dziecko powinno czuć się bezpiecznie i być całkowicie akceptowane).</a:t>
            </a:r>
          </a:p>
          <a:p>
            <a:pPr algn="just"/>
            <a:r>
              <a:rPr lang="pl-PL" dirty="0"/>
              <a:t>Rodzice powinni spędzać z dzieckiem czas, poświęcając go dużo na aktywności, które dziecku sprawiają przyjemność.</a:t>
            </a:r>
          </a:p>
          <a:p>
            <a:pPr algn="just"/>
            <a:r>
              <a:rPr lang="pl-PL" dirty="0"/>
              <a:t>Rodzice powinni zadbać o to, aby dziecko osiągało sukcesy na jakimś innym polu.</a:t>
            </a:r>
          </a:p>
          <a:p>
            <a:pPr algn="just"/>
            <a:r>
              <a:rPr lang="pl-PL" dirty="0"/>
              <a:t>Rodzice nie powinni stawiać dziecku zbyt dużych wymagań, okazywać niezadowolenia, dążyć do perfekcji i przenosić swoich problemów na dziecko.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338447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60145E-CEC6-4980-A6B6-B4FA1B22C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2D006FE-6C25-4B36-90CB-E30696632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751840"/>
            <a:ext cx="8946541" cy="54965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800" dirty="0"/>
              <a:t>Refleksje osób jąkających się sprowadzają się najczęściej do stwierdzenia, że</a:t>
            </a:r>
          </a:p>
          <a:p>
            <a:pPr marL="0" indent="0" algn="ctr">
              <a:buNone/>
            </a:pPr>
            <a:endParaRPr lang="pl-PL" sz="5400" b="1" dirty="0"/>
          </a:p>
          <a:p>
            <a:pPr marL="0" indent="0" algn="ctr">
              <a:buNone/>
            </a:pPr>
            <a:r>
              <a:rPr lang="pl-PL" sz="5400" b="1" i="1" dirty="0">
                <a:solidFill>
                  <a:srgbClr val="92D050"/>
                </a:solidFill>
              </a:rPr>
              <a:t>PROBLEMEM NIE JEST JĄKANIE, TYLKO TO JAK NA NIE PATRZYSZ</a:t>
            </a:r>
          </a:p>
          <a:p>
            <a:pPr marL="0" indent="0" algn="ctr">
              <a:buNone/>
            </a:pPr>
            <a:r>
              <a:rPr lang="pl-PL" b="1" dirty="0"/>
              <a:t>                                                                          (Pat </a:t>
            </a:r>
            <a:r>
              <a:rPr lang="pl-PL" b="1" dirty="0" err="1"/>
              <a:t>Grove</a:t>
            </a:r>
            <a:r>
              <a:rPr lang="pl-PL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084531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AE885B-29BC-4B05-86D4-9BEA3DDE9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/>
            <a:r>
              <a:rPr lang="pl-PL" sz="3200" b="1" dirty="0">
                <a:solidFill>
                  <a:srgbClr val="92D050"/>
                </a:solidFill>
              </a:rPr>
              <a:t>PODSTAWOWE PRAWDY </a:t>
            </a:r>
            <a:br>
              <a:rPr lang="pl-PL" sz="3200" b="1" dirty="0">
                <a:solidFill>
                  <a:srgbClr val="92D050"/>
                </a:solidFill>
              </a:rPr>
            </a:br>
            <a:r>
              <a:rPr lang="pl-PL" sz="3200" b="1" dirty="0">
                <a:solidFill>
                  <a:srgbClr val="92D050"/>
                </a:solidFill>
              </a:rPr>
              <a:t>W ŚWIECIE, KTÓRY ROZUMIE JĄKANIE</a:t>
            </a:r>
            <a:br>
              <a:rPr lang="pl-PL" sz="3200" b="1" dirty="0">
                <a:solidFill>
                  <a:srgbClr val="92D050"/>
                </a:solidFill>
              </a:rPr>
            </a:br>
            <a:r>
              <a:rPr lang="pl-PL" sz="3200" b="1" dirty="0">
                <a:solidFill>
                  <a:srgbClr val="92D050"/>
                </a:solidFill>
              </a:rPr>
              <a:t>(Benny </a:t>
            </a:r>
            <a:r>
              <a:rPr lang="pl-PL" sz="3200" b="1" dirty="0" err="1">
                <a:solidFill>
                  <a:srgbClr val="92D050"/>
                </a:solidFill>
              </a:rPr>
              <a:t>Ravid</a:t>
            </a:r>
            <a:r>
              <a:rPr lang="pl-PL" sz="3200" b="1" dirty="0">
                <a:solidFill>
                  <a:srgbClr val="92D050"/>
                </a:solidFill>
              </a:rPr>
              <a:t>)</a:t>
            </a:r>
            <a:br>
              <a:rPr lang="pl-PL" sz="3200" b="1" dirty="0">
                <a:solidFill>
                  <a:srgbClr val="92D050"/>
                </a:solidFill>
              </a:rPr>
            </a:br>
            <a:endParaRPr lang="pl-PL" sz="32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005A8D2-80D6-4FF0-9E02-D58D4B013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991360"/>
            <a:ext cx="8946541" cy="425703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sz="2400" b="1" dirty="0">
              <a:solidFill>
                <a:srgbClr val="92D050"/>
              </a:solidFill>
            </a:endParaRPr>
          </a:p>
          <a:p>
            <a:pPr marL="457200" indent="-457200">
              <a:buAutoNum type="arabicPeriod"/>
            </a:pPr>
            <a:r>
              <a:rPr lang="pl-PL" sz="2400" dirty="0"/>
              <a:t>Osoba, która się jąka jest taka sama  jak każda inna, ma tylko problem z płynnością mowy.</a:t>
            </a:r>
          </a:p>
          <a:p>
            <a:pPr marL="457200" indent="-457200">
              <a:buAutoNum type="arabicPeriod"/>
            </a:pPr>
            <a:r>
              <a:rPr lang="pl-PL" sz="2400" dirty="0"/>
              <a:t>Jąkanie jest ludzkim problemem, który musi być akceptowany i szanowany.</a:t>
            </a:r>
          </a:p>
          <a:p>
            <a:pPr marL="457200" indent="-457200">
              <a:buAutoNum type="arabicPeriod"/>
            </a:pPr>
            <a:r>
              <a:rPr lang="pl-PL" sz="2400" dirty="0"/>
              <a:t>Jąkanie jest w porządku i komunikacja z jąkaniem jest również w porządku.</a:t>
            </a:r>
          </a:p>
        </p:txBody>
      </p:sp>
    </p:spTree>
    <p:extLst>
      <p:ext uri="{BB962C8B-B14F-4D97-AF65-F5344CB8AC3E}">
        <p14:creationId xmlns:p14="http://schemas.microsoft.com/office/powerpoint/2010/main" val="1374041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DB657B-EC9B-4F1D-AA97-C91A02AC6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C414A2-DA41-499E-920F-6A6A26259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031358"/>
            <a:ext cx="8946541" cy="5217041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Bibliografia:</a:t>
            </a:r>
          </a:p>
          <a:p>
            <a:pPr marL="0" indent="0" algn="just">
              <a:buNone/>
            </a:pPr>
            <a:r>
              <a:rPr lang="pl-PL" dirty="0"/>
              <a:t>T. Woźniak, Jąkanie – pytania i odpowiedzi.</a:t>
            </a:r>
          </a:p>
          <a:p>
            <a:pPr marL="0" indent="0" algn="just">
              <a:buNone/>
            </a:pPr>
            <a:r>
              <a:rPr lang="pl-PL" dirty="0"/>
              <a:t>K. Węsierska, Czy jąkaniu można zapobiec wczesna interwencja logopedyczna w zaburzeniach płynności mowy u małych dzieci.</a:t>
            </a:r>
          </a:p>
          <a:p>
            <a:pPr marL="0" indent="0" algn="just">
              <a:buNone/>
            </a:pPr>
            <a:r>
              <a:rPr lang="pl-PL" dirty="0"/>
              <a:t> z książki „Życie z zacięciem. Integralny przewodnik po jąkaniu”</a:t>
            </a:r>
          </a:p>
          <a:p>
            <a:pPr marL="0" indent="0" algn="just">
              <a:buNone/>
            </a:pPr>
            <a:r>
              <a:rPr lang="pl-PL" dirty="0"/>
              <a:t>oraz materiały z ogólnopolskiej konferencji w 30-lecie powstania Klubów „J” w Polsce – „Życie z zacięciem. Jąkanie jako zaburzenie wielowymiarowe” , która odbyła się 20.10.2017 r. w Krakowie.</a:t>
            </a:r>
          </a:p>
          <a:p>
            <a:pPr marL="0" indent="0" algn="just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Opracowała:</a:t>
            </a:r>
          </a:p>
          <a:p>
            <a:pPr marL="0" indent="0">
              <a:buNone/>
            </a:pPr>
            <a:r>
              <a:rPr lang="pl-PL" dirty="0"/>
              <a:t>Joanna Dudkiewicz, </a:t>
            </a:r>
            <a:r>
              <a:rPr lang="pl-PL" dirty="0" err="1"/>
              <a:t>neurologopeda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834849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918371B2-1CCC-48EB-BFFB-12B1414BB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1046480"/>
            <a:ext cx="9404723" cy="4541520"/>
          </a:xfrm>
        </p:spPr>
        <p:txBody>
          <a:bodyPr/>
          <a:lstStyle/>
          <a:p>
            <a:pPr algn="ctr"/>
            <a:r>
              <a:rPr lang="pl-PL" sz="6600" b="1" dirty="0">
                <a:solidFill>
                  <a:srgbClr val="92D050"/>
                </a:solidFill>
              </a:rPr>
              <a:t>DZIĘKUJĘ ZA UWAGĘ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B3B224E-3E80-4F13-A335-5EEBCAC2A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087872" y="2382520"/>
            <a:ext cx="41148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8810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J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831</TotalTime>
  <Words>1238</Words>
  <Application>Microsoft Office PowerPoint</Application>
  <PresentationFormat>Panoramiczny</PresentationFormat>
  <Paragraphs>153</Paragraphs>
  <Slides>21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5" baseType="lpstr">
      <vt:lpstr>Arial</vt:lpstr>
      <vt:lpstr>Century Gothic</vt:lpstr>
      <vt:lpstr>Wingdings 3</vt:lpstr>
      <vt:lpstr>Jon</vt:lpstr>
      <vt:lpstr>  PORADNIA PSYCHOLOGICZNO - PEDAGOGICZNA NR 3  W GDAŃSKU   JĄKANIE   zaburzenie wielowymiarowe</vt:lpstr>
      <vt:lpstr>Co to właściwie jest jąkanie?</vt:lpstr>
      <vt:lpstr>Prezentacja programu PowerPoint</vt:lpstr>
      <vt:lpstr>Prezentacja programu PowerPoint</vt:lpstr>
      <vt:lpstr>Dlaczego ktoś się jąka?</vt:lpstr>
      <vt:lpstr>CZYNNIKI PREDYSPONUJĄCE</vt:lpstr>
      <vt:lpstr>CZYNNIKI WYZWALAJĄCE I PODTRZYMUJĄCE</vt:lpstr>
      <vt:lpstr>Prezentacja programu PowerPoint</vt:lpstr>
      <vt:lpstr>ROKOWANIA, CZYLI KILKA FAKTÓW O JĄKANIU</vt:lpstr>
      <vt:lpstr> </vt:lpstr>
      <vt:lpstr>Od którego roku życia można zacząć terapię?</vt:lpstr>
      <vt:lpstr>TERAPIA OSÓB JĄKAJĄCYCH SIĘ</vt:lpstr>
      <vt:lpstr>Prezentacja programu PowerPoint</vt:lpstr>
      <vt:lpstr>Prezentacja programu PowerPoint</vt:lpstr>
      <vt:lpstr>Prezentacja programu PowerPoint</vt:lpstr>
      <vt:lpstr>RODZICE JAKO ISTOTNY SKŁADNIK ROZWIĄZANIA PROBLEMU</vt:lpstr>
      <vt:lpstr> </vt:lpstr>
      <vt:lpstr>Prezentacja programu PowerPoint</vt:lpstr>
      <vt:lpstr>PODSTAWOWE PRAWDY  W ŚWIECIE, KTÓRY ROZUMIE JĄKANIE (Benny Ravid) </vt:lpstr>
      <vt:lpstr>Prezentacja programu PowerPoint</vt:lpstr>
      <vt:lpstr>DZIĘKUJĘ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Asia</dc:creator>
  <cp:lastModifiedBy>JOANNA DUDKIEWICZ</cp:lastModifiedBy>
  <cp:revision>73</cp:revision>
  <dcterms:created xsi:type="dcterms:W3CDTF">2017-11-12T10:51:35Z</dcterms:created>
  <dcterms:modified xsi:type="dcterms:W3CDTF">2020-04-06T10:59:56Z</dcterms:modified>
</cp:coreProperties>
</file>